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sldIdLst>
    <p:sldId id="256" r:id="rId2"/>
    <p:sldId id="257" r:id="rId3"/>
    <p:sldId id="270" r:id="rId4"/>
    <p:sldId id="271" r:id="rId5"/>
    <p:sldId id="266" r:id="rId6"/>
    <p:sldId id="274" r:id="rId7"/>
    <p:sldId id="269" r:id="rId8"/>
    <p:sldId id="275" r:id="rId9"/>
    <p:sldId id="276" r:id="rId10"/>
    <p:sldId id="277" r:id="rId11"/>
    <p:sldId id="278" r:id="rId12"/>
    <p:sldId id="279" r:id="rId13"/>
    <p:sldId id="280" r:id="rId14"/>
    <p:sldId id="281" r:id="rId15"/>
    <p:sldId id="272" r:id="rId16"/>
    <p:sldId id="282" r:id="rId17"/>
    <p:sldId id="262" r:id="rId18"/>
    <p:sldId id="283" r:id="rId19"/>
    <p:sldId id="293" r:id="rId20"/>
    <p:sldId id="292" r:id="rId21"/>
    <p:sldId id="289" r:id="rId22"/>
    <p:sldId id="284" r:id="rId23"/>
    <p:sldId id="285" r:id="rId24"/>
    <p:sldId id="290" r:id="rId25"/>
    <p:sldId id="291" r:id="rId26"/>
    <p:sldId id="286" r:id="rId27"/>
    <p:sldId id="263" r:id="rId28"/>
    <p:sldId id="265" r:id="rId29"/>
    <p:sldId id="26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100" d="100"/>
          <a:sy n="100" d="100"/>
        </p:scale>
        <p:origin x="-7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6/27/2017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6/27/2017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t>6/27/2017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6/27/2017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6/27/2017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6/27/2017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6/27/2017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6/27/2017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E91E96-98B0-4413-9547-46F3504108EF}" type="datetimeFigureOut">
              <a:rPr lang="en-US" smtClean="0"/>
              <a:t>6/27/2017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5C68B11-C5A8-448C-8CE9-B1A273C79CFC}" type="datetimeFigureOut">
              <a:rPr lang="en-US" smtClean="0"/>
              <a:t>6/27/2017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3"/>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6/27/2017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0298CD5-6C1E-4009-B41F-6DF62E31D3BE}" type="datetimeFigureOut">
              <a:rPr lang="en-US" smtClean="0"/>
              <a:pPr/>
              <a:t>6/27/2017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IOT SMART BOX</a:t>
            </a:r>
            <a:endParaRPr lang="en-GB" dirty="0"/>
          </a:p>
        </p:txBody>
      </p:sp>
      <p:sp>
        <p:nvSpPr>
          <p:cNvPr id="3" name="Subtitle 2"/>
          <p:cNvSpPr>
            <a:spLocks noGrp="1"/>
          </p:cNvSpPr>
          <p:nvPr>
            <p:ph type="subTitle" idx="1"/>
          </p:nvPr>
        </p:nvSpPr>
        <p:spPr/>
        <p:txBody>
          <a:bodyPr/>
          <a:lstStyle/>
          <a:p>
            <a:r>
              <a:rPr lang="en-GB" dirty="0" smtClean="0"/>
              <a:t>Convenience AT YOUR DOORSTEP</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9149" y="5233012"/>
            <a:ext cx="1696972" cy="104046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1865" y="515154"/>
            <a:ext cx="4520687" cy="2851079"/>
          </a:xfrm>
          <a:prstGeom prst="rect">
            <a:avLst/>
          </a:prstGeom>
        </p:spPr>
      </p:pic>
    </p:spTree>
    <p:extLst>
      <p:ext uri="{BB962C8B-B14F-4D97-AF65-F5344CB8AC3E}">
        <p14:creationId xmlns:p14="http://schemas.microsoft.com/office/powerpoint/2010/main" val="1366267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1794" y="307220"/>
            <a:ext cx="10058400" cy="5687180"/>
          </a:xfrm>
        </p:spPr>
        <p:txBody>
          <a:bodyPr/>
          <a:lstStyle/>
          <a:p>
            <a:endParaRPr lang="en-IN" dirty="0" smtClean="0"/>
          </a:p>
          <a:p>
            <a:endParaRPr lang="en-IN" dirty="0"/>
          </a:p>
          <a:p>
            <a:r>
              <a:rPr lang="en-IN" dirty="0" smtClean="0"/>
              <a:t>3. Relay</a:t>
            </a:r>
          </a:p>
          <a:p>
            <a:endParaRPr lang="en-IN" dirty="0"/>
          </a:p>
          <a:p>
            <a:endParaRPr lang="en-IN" dirty="0" smtClean="0"/>
          </a:p>
        </p:txBody>
      </p:sp>
      <p:pic>
        <p:nvPicPr>
          <p:cNvPr id="4" name="Picture 3" descr="C:\Users\sonal\Desktop\project\relay.jpg"/>
          <p:cNvPicPr/>
          <p:nvPr/>
        </p:nvPicPr>
        <p:blipFill>
          <a:blip r:embed="rId2"/>
          <a:srcRect/>
          <a:stretch>
            <a:fillRect/>
          </a:stretch>
        </p:blipFill>
        <p:spPr bwMode="auto">
          <a:xfrm>
            <a:off x="794340" y="2306139"/>
            <a:ext cx="2718117" cy="2904490"/>
          </a:xfrm>
          <a:prstGeom prst="rect">
            <a:avLst/>
          </a:prstGeom>
          <a:noFill/>
          <a:ln w="9525">
            <a:noFill/>
            <a:miter lim="800000"/>
            <a:headEnd/>
            <a:tailEnd/>
          </a:ln>
        </p:spPr>
      </p:pic>
      <p:sp>
        <p:nvSpPr>
          <p:cNvPr id="5" name="TextBox 4"/>
          <p:cNvSpPr txBox="1"/>
          <p:nvPr/>
        </p:nvSpPr>
        <p:spPr>
          <a:xfrm>
            <a:off x="3628570" y="1741715"/>
            <a:ext cx="6487886" cy="4708981"/>
          </a:xfrm>
          <a:prstGeom prst="rect">
            <a:avLst/>
          </a:prstGeom>
          <a:noFill/>
        </p:spPr>
        <p:txBody>
          <a:bodyPr wrap="square" rtlCol="0">
            <a:spAutoFit/>
          </a:bodyPr>
          <a:lstStyle/>
          <a:p>
            <a:pPr marL="342900" indent="-342900">
              <a:buFont typeface="Arial" panose="020B0604020202020204" pitchFamily="34" charset="0"/>
              <a:buChar char="•"/>
            </a:pPr>
            <a:r>
              <a:rPr lang="en-IN" sz="2000" dirty="0" smtClean="0"/>
              <a:t>LED </a:t>
            </a:r>
            <a:r>
              <a:rPr lang="en-IN" sz="2000" dirty="0"/>
              <a:t>indication of relay on &amp; power </a:t>
            </a:r>
            <a:endParaRPr lang="en-IN" sz="2000" dirty="0" smtClean="0"/>
          </a:p>
          <a:p>
            <a:pPr marL="342900" indent="-342900">
              <a:buFont typeface="Arial" panose="020B0604020202020204" pitchFamily="34" charset="0"/>
              <a:buChar char="•"/>
            </a:pPr>
            <a:r>
              <a:rPr lang="en-IN" sz="2000" dirty="0" smtClean="0"/>
              <a:t>Design </a:t>
            </a:r>
            <a:r>
              <a:rPr lang="en-IN" sz="2000" dirty="0"/>
              <a:t>based on highly proven IC ULN2803 as </a:t>
            </a:r>
            <a:r>
              <a:rPr lang="en-IN" sz="2000" dirty="0" smtClean="0"/>
              <a:t>driver.</a:t>
            </a:r>
          </a:p>
          <a:p>
            <a:pPr marL="342900" indent="-342900">
              <a:buFont typeface="Arial" panose="020B0604020202020204" pitchFamily="34" charset="0"/>
              <a:buChar char="•"/>
            </a:pPr>
            <a:r>
              <a:rPr lang="en-IN" sz="2000" dirty="0" smtClean="0"/>
              <a:t> Direct </a:t>
            </a:r>
            <a:r>
              <a:rPr lang="en-IN" sz="2000" dirty="0"/>
              <a:t>input from 3-5V microcontroller for relay </a:t>
            </a:r>
            <a:r>
              <a:rPr lang="en-IN" sz="2000" dirty="0" smtClean="0"/>
              <a:t>control. Output </a:t>
            </a:r>
            <a:r>
              <a:rPr lang="en-IN" sz="2000" dirty="0"/>
              <a:t>terminal for all relay </a:t>
            </a:r>
            <a:r>
              <a:rPr lang="en-IN" sz="2000" dirty="0" smtClean="0"/>
              <a:t>contacts.</a:t>
            </a:r>
          </a:p>
          <a:p>
            <a:pPr marL="342900" indent="-342900">
              <a:buFont typeface="Arial" panose="020B0604020202020204" pitchFamily="34" charset="0"/>
              <a:buChar char="•"/>
            </a:pPr>
            <a:r>
              <a:rPr lang="en-IN" sz="2000" dirty="0" smtClean="0"/>
              <a:t>Provision </a:t>
            </a:r>
            <a:r>
              <a:rPr lang="en-IN" sz="2000" dirty="0"/>
              <a:t>for 6 pin Header and Wire </a:t>
            </a:r>
            <a:r>
              <a:rPr lang="en-IN" sz="2000" dirty="0" smtClean="0"/>
              <a:t>connection. Powered </a:t>
            </a:r>
            <a:r>
              <a:rPr lang="en-IN" sz="2000" dirty="0"/>
              <a:t>from external 12V or from wire </a:t>
            </a:r>
            <a:r>
              <a:rPr lang="en-IN" sz="2000" dirty="0" smtClean="0"/>
              <a:t>header</a:t>
            </a:r>
          </a:p>
          <a:p>
            <a:r>
              <a:rPr lang="en-IN" sz="2000" b="1" dirty="0"/>
              <a:t>Normally open  </a:t>
            </a:r>
            <a:endParaRPr lang="en-IN" sz="2000" dirty="0"/>
          </a:p>
          <a:p>
            <a:r>
              <a:rPr lang="en-IN" sz="2000" dirty="0"/>
              <a:t>In this relay’s</a:t>
            </a:r>
            <a:r>
              <a:rPr lang="en-IN" sz="2000" dirty="0">
                <a:sym typeface="Symbol"/>
              </a:rPr>
              <a:t></a:t>
            </a:r>
            <a:r>
              <a:rPr lang="en-IN" sz="2000" dirty="0"/>
              <a:t> natural state it is in the normally open state.  When the coil is</a:t>
            </a:r>
            <a:r>
              <a:rPr lang="en-IN" sz="2000" dirty="0">
                <a:sym typeface="Symbol"/>
              </a:rPr>
              <a:t></a:t>
            </a:r>
            <a:r>
              <a:rPr lang="en-IN" sz="2000" dirty="0"/>
              <a:t> energized the contacts are closed.</a:t>
            </a:r>
          </a:p>
          <a:p>
            <a:r>
              <a:rPr lang="en-IN" sz="2000" b="1" dirty="0"/>
              <a:t>Normally closed  	</a:t>
            </a:r>
            <a:endParaRPr lang="en-IN" sz="2000" dirty="0"/>
          </a:p>
          <a:p>
            <a:r>
              <a:rPr lang="en-IN" sz="2000" dirty="0"/>
              <a:t>In this relay’s</a:t>
            </a:r>
            <a:r>
              <a:rPr lang="en-IN" sz="2000" dirty="0">
                <a:sym typeface="Symbol"/>
              </a:rPr>
              <a:t></a:t>
            </a:r>
            <a:r>
              <a:rPr lang="en-IN" sz="2000" dirty="0"/>
              <a:t> natural state it is in the normally closed state.  When the coil is</a:t>
            </a:r>
            <a:r>
              <a:rPr lang="en-IN" sz="2000" dirty="0">
                <a:sym typeface="Symbol"/>
              </a:rPr>
              <a:t></a:t>
            </a:r>
            <a:r>
              <a:rPr lang="en-IN" sz="2000" dirty="0"/>
              <a:t> energized the contacts opened.</a:t>
            </a:r>
          </a:p>
          <a:p>
            <a:endParaRPr lang="en-IN" sz="2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188" y="5367924"/>
            <a:ext cx="1229800" cy="754030"/>
          </a:xfrm>
          <a:prstGeom prst="rect">
            <a:avLst/>
          </a:prstGeom>
        </p:spPr>
      </p:pic>
    </p:spTree>
    <p:extLst>
      <p:ext uri="{BB962C8B-B14F-4D97-AF65-F5344CB8AC3E}">
        <p14:creationId xmlns:p14="http://schemas.microsoft.com/office/powerpoint/2010/main" val="23741606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348343"/>
            <a:ext cx="10058400" cy="5520751"/>
          </a:xfrm>
        </p:spPr>
        <p:txBody>
          <a:bodyPr/>
          <a:lstStyle/>
          <a:p>
            <a:endParaRPr lang="en-IN" dirty="0" smtClean="0"/>
          </a:p>
          <a:p>
            <a:endParaRPr lang="en-IN" dirty="0"/>
          </a:p>
          <a:p>
            <a:r>
              <a:rPr lang="en-IN" dirty="0" smtClean="0"/>
              <a:t>4. Liquid Crystal Display(LCD)</a:t>
            </a:r>
          </a:p>
        </p:txBody>
      </p:sp>
      <p:pic>
        <p:nvPicPr>
          <p:cNvPr id="4" name="Picture 3" descr="Image result for 16*2 lcd"/>
          <p:cNvPicPr/>
          <p:nvPr/>
        </p:nvPicPr>
        <p:blipFill>
          <a:blip r:embed="rId2"/>
          <a:srcRect/>
          <a:stretch>
            <a:fillRect/>
          </a:stretch>
        </p:blipFill>
        <p:spPr bwMode="auto">
          <a:xfrm>
            <a:off x="1042896" y="2098221"/>
            <a:ext cx="3836035" cy="1181100"/>
          </a:xfrm>
          <a:prstGeom prst="rect">
            <a:avLst/>
          </a:prstGeom>
          <a:noFill/>
          <a:ln w="9525">
            <a:noFill/>
            <a:miter lim="800000"/>
            <a:headEnd/>
            <a:tailEnd/>
          </a:ln>
        </p:spPr>
      </p:pic>
      <p:sp>
        <p:nvSpPr>
          <p:cNvPr id="5" name="TextBox 4"/>
          <p:cNvSpPr txBox="1"/>
          <p:nvPr/>
        </p:nvSpPr>
        <p:spPr>
          <a:xfrm>
            <a:off x="5181600" y="2322286"/>
            <a:ext cx="6081486" cy="3170099"/>
          </a:xfrm>
          <a:prstGeom prst="rect">
            <a:avLst/>
          </a:prstGeom>
          <a:noFill/>
        </p:spPr>
        <p:txBody>
          <a:bodyPr wrap="square" rtlCol="0">
            <a:spAutoFit/>
          </a:bodyPr>
          <a:lstStyle/>
          <a:p>
            <a:pPr marL="342900" indent="-342900">
              <a:buFont typeface="Arial" panose="020B0604020202020204" pitchFamily="34" charset="0"/>
              <a:buChar char="•"/>
            </a:pPr>
            <a:r>
              <a:rPr lang="en-IN" sz="2000" dirty="0"/>
              <a:t>W</a:t>
            </a:r>
            <a:r>
              <a:rPr lang="en-IN" sz="2000" dirty="0" smtClean="0"/>
              <a:t>e </a:t>
            </a:r>
            <a:r>
              <a:rPr lang="en-IN" sz="2000" dirty="0"/>
              <a:t>have used 16*2 LCD. </a:t>
            </a:r>
            <a:endParaRPr lang="en-IN" sz="2000" dirty="0" smtClean="0"/>
          </a:p>
          <a:p>
            <a:pPr marL="342900" indent="-342900">
              <a:buFont typeface="Arial" panose="020B0604020202020204" pitchFamily="34" charset="0"/>
              <a:buChar char="•"/>
            </a:pPr>
            <a:r>
              <a:rPr lang="en-IN" sz="2000" dirty="0" smtClean="0"/>
              <a:t>It </a:t>
            </a:r>
            <a:r>
              <a:rPr lang="en-IN" sz="2000" dirty="0"/>
              <a:t>has yellow backlight and the display of characters is black in colour making the visibility of character clear and easy to read</a:t>
            </a:r>
            <a:r>
              <a:rPr lang="en-IN" sz="2000" dirty="0" smtClean="0"/>
              <a:t>.</a:t>
            </a:r>
          </a:p>
          <a:p>
            <a:pPr marL="342900" indent="-342900">
              <a:buFont typeface="Arial" panose="020B0604020202020204" pitchFamily="34" charset="0"/>
              <a:buChar char="•"/>
            </a:pPr>
            <a:r>
              <a:rPr lang="en-IN" sz="2000" dirty="0" smtClean="0"/>
              <a:t>16*2 </a:t>
            </a:r>
            <a:r>
              <a:rPr lang="en-IN" sz="2000" dirty="0"/>
              <a:t>LCD has 2 rows and can display 16 character at a time in one row. </a:t>
            </a:r>
            <a:endParaRPr lang="en-IN" sz="2000" dirty="0" smtClean="0"/>
          </a:p>
          <a:p>
            <a:pPr marL="342900" indent="-342900">
              <a:buFont typeface="Arial" panose="020B0604020202020204" pitchFamily="34" charset="0"/>
              <a:buChar char="•"/>
            </a:pPr>
            <a:r>
              <a:rPr lang="en-IN" sz="2000" dirty="0" smtClean="0"/>
              <a:t>The </a:t>
            </a:r>
            <a:r>
              <a:rPr lang="en-IN" sz="2000" dirty="0"/>
              <a:t>first row is used to display the product id and the second row is used to display if the box is locked or unlocked. It is driven using the 12c module.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188" y="5367924"/>
            <a:ext cx="1229800" cy="754030"/>
          </a:xfrm>
          <a:prstGeom prst="rect">
            <a:avLst/>
          </a:prstGeom>
        </p:spPr>
      </p:pic>
    </p:spTree>
    <p:extLst>
      <p:ext uri="{BB962C8B-B14F-4D97-AF65-F5344CB8AC3E}">
        <p14:creationId xmlns:p14="http://schemas.microsoft.com/office/powerpoint/2010/main" val="15353963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304800"/>
            <a:ext cx="10058400" cy="5564294"/>
          </a:xfrm>
        </p:spPr>
        <p:txBody>
          <a:bodyPr/>
          <a:lstStyle/>
          <a:p>
            <a:endParaRPr lang="en-IN" dirty="0" smtClean="0"/>
          </a:p>
          <a:p>
            <a:endParaRPr lang="en-IN" dirty="0"/>
          </a:p>
          <a:p>
            <a:r>
              <a:rPr lang="en-IN" dirty="0" smtClean="0"/>
              <a:t>5. ESP8266 NODMCU</a:t>
            </a:r>
          </a:p>
        </p:txBody>
      </p:sp>
      <p:pic>
        <p:nvPicPr>
          <p:cNvPr id="4" name="Picture 3"/>
          <p:cNvPicPr/>
          <p:nvPr/>
        </p:nvPicPr>
        <p:blipFill>
          <a:blip r:embed="rId2"/>
          <a:srcRect/>
          <a:stretch>
            <a:fillRect/>
          </a:stretch>
        </p:blipFill>
        <p:spPr bwMode="auto">
          <a:xfrm>
            <a:off x="1234076" y="2214064"/>
            <a:ext cx="3352437" cy="2894330"/>
          </a:xfrm>
          <a:prstGeom prst="rect">
            <a:avLst/>
          </a:prstGeom>
          <a:noFill/>
          <a:ln w="9525">
            <a:noFill/>
            <a:miter lim="800000"/>
            <a:headEnd/>
            <a:tailEnd/>
          </a:ln>
        </p:spPr>
      </p:pic>
      <p:sp>
        <p:nvSpPr>
          <p:cNvPr id="5" name="TextBox 4"/>
          <p:cNvSpPr txBox="1"/>
          <p:nvPr/>
        </p:nvSpPr>
        <p:spPr>
          <a:xfrm>
            <a:off x="5312228" y="2214064"/>
            <a:ext cx="5442858" cy="2862322"/>
          </a:xfrm>
          <a:prstGeom prst="rect">
            <a:avLst/>
          </a:prstGeom>
          <a:noFill/>
        </p:spPr>
        <p:txBody>
          <a:bodyPr wrap="square" rtlCol="0">
            <a:spAutoFit/>
          </a:bodyPr>
          <a:lstStyle/>
          <a:p>
            <a:pPr marL="342900" indent="-342900">
              <a:buFont typeface="Arial" panose="020B0604020202020204" pitchFamily="34" charset="0"/>
              <a:buChar char="•"/>
            </a:pPr>
            <a:r>
              <a:rPr lang="en-IN" sz="2000" dirty="0"/>
              <a:t>For the </a:t>
            </a:r>
            <a:r>
              <a:rPr lang="en-IN" sz="2000" dirty="0" smtClean="0"/>
              <a:t>Wi-Fi </a:t>
            </a:r>
            <a:r>
              <a:rPr lang="en-IN" sz="2000" dirty="0"/>
              <a:t>communication, we use ESP8266 NODMCU. </a:t>
            </a:r>
            <a:endParaRPr lang="en-IN" sz="2000" dirty="0" smtClean="0"/>
          </a:p>
          <a:p>
            <a:pPr marL="342900" indent="-342900">
              <a:buFont typeface="Arial" panose="020B0604020202020204" pitchFamily="34" charset="0"/>
              <a:buChar char="•"/>
            </a:pPr>
            <a:r>
              <a:rPr lang="en-IN" sz="2000" dirty="0" smtClean="0"/>
              <a:t>The </a:t>
            </a:r>
            <a:r>
              <a:rPr lang="en-IN" sz="2000" dirty="0"/>
              <a:t>development has 11 input-output pins which are programmed according to the requirement. </a:t>
            </a:r>
            <a:endParaRPr lang="en-IN" sz="2000" dirty="0" smtClean="0"/>
          </a:p>
          <a:p>
            <a:pPr marL="342900" indent="-342900">
              <a:buFont typeface="Arial" panose="020B0604020202020204" pitchFamily="34" charset="0"/>
              <a:buChar char="•"/>
            </a:pPr>
            <a:r>
              <a:rPr lang="en-IN" sz="2000" dirty="0" smtClean="0"/>
              <a:t>It </a:t>
            </a:r>
            <a:r>
              <a:rPr lang="en-IN" sz="2000" dirty="0"/>
              <a:t>is powered on by supplying constant 5v supply from the regulator. </a:t>
            </a:r>
            <a:endParaRPr lang="en-IN" sz="2000" dirty="0" smtClean="0"/>
          </a:p>
          <a:p>
            <a:pPr marL="342900" indent="-342900">
              <a:buFont typeface="Arial" panose="020B0604020202020204" pitchFamily="34" charset="0"/>
              <a:buChar char="•"/>
            </a:pPr>
            <a:r>
              <a:rPr lang="en-IN" sz="2000" dirty="0" smtClean="0"/>
              <a:t>The </a:t>
            </a:r>
            <a:r>
              <a:rPr lang="en-IN" sz="2000" dirty="0"/>
              <a:t>relay is triggered by making the D4 pin of ESP8266 module high or low</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188" y="5367924"/>
            <a:ext cx="1229800" cy="754030"/>
          </a:xfrm>
          <a:prstGeom prst="rect">
            <a:avLst/>
          </a:prstGeom>
        </p:spPr>
      </p:pic>
    </p:spTree>
    <p:extLst>
      <p:ext uri="{BB962C8B-B14F-4D97-AF65-F5344CB8AC3E}">
        <p14:creationId xmlns:p14="http://schemas.microsoft.com/office/powerpoint/2010/main" val="3143914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SOFTWARE USED</a:t>
            </a:r>
            <a:endParaRPr lang="en-IN" dirty="0"/>
          </a:p>
        </p:txBody>
      </p:sp>
      <p:sp>
        <p:nvSpPr>
          <p:cNvPr id="3" name="Content Placeholder 2"/>
          <p:cNvSpPr>
            <a:spLocks noGrp="1"/>
          </p:cNvSpPr>
          <p:nvPr>
            <p:ph idx="1"/>
          </p:nvPr>
        </p:nvSpPr>
        <p:spPr/>
        <p:txBody>
          <a:bodyPr/>
          <a:lstStyle/>
          <a:p>
            <a:pPr marL="0" indent="0">
              <a:buNone/>
            </a:pPr>
            <a:endParaRPr lang="en-IN" dirty="0" smtClean="0"/>
          </a:p>
          <a:p>
            <a:pPr>
              <a:buFont typeface="Arial" panose="020B0604020202020204" pitchFamily="34" charset="0"/>
              <a:buChar char="•"/>
            </a:pPr>
            <a:endParaRPr lang="en-IN" dirty="0"/>
          </a:p>
          <a:p>
            <a:pPr>
              <a:buFont typeface="Arial" panose="020B0604020202020204" pitchFamily="34" charset="0"/>
              <a:buChar char="•"/>
            </a:pPr>
            <a:endParaRPr lang="en-IN" dirty="0" smtClean="0"/>
          </a:p>
          <a:p>
            <a:pPr>
              <a:buFont typeface="Arial" panose="020B0604020202020204" pitchFamily="34" charset="0"/>
              <a:buChar char="•"/>
            </a:pPr>
            <a:endParaRPr lang="en-IN" dirty="0"/>
          </a:p>
          <a:p>
            <a:pPr marL="0" indent="0">
              <a:buNone/>
            </a:pPr>
            <a:r>
              <a:rPr lang="en-IN" dirty="0" smtClean="0"/>
              <a:t> </a:t>
            </a:r>
          </a:p>
          <a:p>
            <a:endParaRPr lang="en-IN" dirty="0" smtClean="0"/>
          </a:p>
          <a:p>
            <a:endParaRPr lang="en-IN" dirty="0"/>
          </a:p>
        </p:txBody>
      </p:sp>
      <p:pic>
        <p:nvPicPr>
          <p:cNvPr id="4" name="Picture 3" descr="C:\Users\sonal\Desktop\project\images.png"/>
          <p:cNvPicPr/>
          <p:nvPr/>
        </p:nvPicPr>
        <p:blipFill>
          <a:blip r:embed="rId2"/>
          <a:srcRect/>
          <a:stretch>
            <a:fillRect/>
          </a:stretch>
        </p:blipFill>
        <p:spPr bwMode="auto">
          <a:xfrm>
            <a:off x="1741714" y="2443976"/>
            <a:ext cx="3288030" cy="1939337"/>
          </a:xfrm>
          <a:prstGeom prst="rect">
            <a:avLst/>
          </a:prstGeom>
          <a:noFill/>
          <a:ln w="9525">
            <a:noFill/>
            <a:miter lim="800000"/>
            <a:headEnd/>
            <a:tailEnd/>
          </a:ln>
        </p:spPr>
      </p:pic>
      <p:pic>
        <p:nvPicPr>
          <p:cNvPr id="5" name="Picture 4" descr="C:\Users\sonal\Desktop\project\download.jpg"/>
          <p:cNvPicPr/>
          <p:nvPr/>
        </p:nvPicPr>
        <p:blipFill>
          <a:blip r:embed="rId3"/>
          <a:srcRect/>
          <a:stretch>
            <a:fillRect/>
          </a:stretch>
        </p:blipFill>
        <p:spPr bwMode="auto">
          <a:xfrm>
            <a:off x="6069148" y="3874813"/>
            <a:ext cx="2753360" cy="1654175"/>
          </a:xfrm>
          <a:prstGeom prst="rect">
            <a:avLst/>
          </a:prstGeom>
          <a:noFill/>
          <a:ln w="9525">
            <a:noFill/>
            <a:miter lim="800000"/>
            <a:headEnd/>
            <a:tailEnd/>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76188" y="5367924"/>
            <a:ext cx="1229800" cy="754030"/>
          </a:xfrm>
          <a:prstGeom prst="rect">
            <a:avLst/>
          </a:prstGeom>
        </p:spPr>
      </p:pic>
    </p:spTree>
    <p:extLst>
      <p:ext uri="{BB962C8B-B14F-4D97-AF65-F5344CB8AC3E}">
        <p14:creationId xmlns:p14="http://schemas.microsoft.com/office/powerpoint/2010/main" val="10588460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BOX DESIGN</a:t>
            </a:r>
            <a:endParaRPr lang="en-IN" dirty="0"/>
          </a:p>
        </p:txBody>
      </p:sp>
      <p:pic>
        <p:nvPicPr>
          <p:cNvPr id="4" name="Content Placeholder 3" descr="C:\Users\sonal\AppData\Local\Microsoft\Windows\INetCache\Content.Word\IMG_20170529_114500_AO_HDR.JPG"/>
          <p:cNvPicPr>
            <a:picLocks noGrp="1"/>
          </p:cNvPicPr>
          <p:nvPr>
            <p:ph idx="1"/>
          </p:nvPr>
        </p:nvPicPr>
        <p:blipFill>
          <a:blip r:embed="rId2" cstate="print"/>
          <a:srcRect/>
          <a:stretch>
            <a:fillRect/>
          </a:stretch>
        </p:blipFill>
        <p:spPr bwMode="auto">
          <a:xfrm>
            <a:off x="791974" y="1905000"/>
            <a:ext cx="2675993" cy="2604563"/>
          </a:xfrm>
          <a:prstGeom prst="rect">
            <a:avLst/>
          </a:prstGeom>
          <a:noFill/>
          <a:ln w="9525">
            <a:noFill/>
            <a:miter lim="800000"/>
            <a:headEnd/>
            <a:tailEnd/>
          </a:ln>
        </p:spPr>
      </p:pic>
      <p:sp>
        <p:nvSpPr>
          <p:cNvPr id="6" name="TextBox 5"/>
          <p:cNvSpPr txBox="1"/>
          <p:nvPr/>
        </p:nvSpPr>
        <p:spPr>
          <a:xfrm>
            <a:off x="1113970" y="4913444"/>
            <a:ext cx="2215671" cy="369332"/>
          </a:xfrm>
          <a:prstGeom prst="rect">
            <a:avLst/>
          </a:prstGeom>
          <a:noFill/>
        </p:spPr>
        <p:txBody>
          <a:bodyPr wrap="none" rtlCol="0">
            <a:spAutoFit/>
          </a:bodyPr>
          <a:lstStyle/>
          <a:p>
            <a:r>
              <a:rPr lang="en-IN" dirty="0" smtClean="0"/>
              <a:t>Side view of the box</a:t>
            </a:r>
            <a:endParaRPr lang="en-IN" dirty="0"/>
          </a:p>
        </p:txBody>
      </p:sp>
      <p:sp>
        <p:nvSpPr>
          <p:cNvPr id="7" name="TextBox 6"/>
          <p:cNvSpPr txBox="1"/>
          <p:nvPr/>
        </p:nvSpPr>
        <p:spPr>
          <a:xfrm>
            <a:off x="4127103" y="4928458"/>
            <a:ext cx="2347117" cy="369332"/>
          </a:xfrm>
          <a:prstGeom prst="rect">
            <a:avLst/>
          </a:prstGeom>
          <a:noFill/>
        </p:spPr>
        <p:txBody>
          <a:bodyPr wrap="none" rtlCol="0">
            <a:spAutoFit/>
          </a:bodyPr>
          <a:lstStyle/>
          <a:p>
            <a:r>
              <a:rPr lang="en-IN" dirty="0" smtClean="0"/>
              <a:t>Front view of the box</a:t>
            </a:r>
            <a:endParaRPr lang="en-IN"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188" y="5367924"/>
            <a:ext cx="1229800" cy="754030"/>
          </a:xfrm>
          <a:prstGeom prst="rect">
            <a:avLst/>
          </a:prstGeom>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1841500"/>
            <a:ext cx="3679824" cy="264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2225" y="1873375"/>
            <a:ext cx="2936875" cy="2609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8139334" y="4913444"/>
            <a:ext cx="1726755" cy="369332"/>
          </a:xfrm>
          <a:prstGeom prst="rect">
            <a:avLst/>
          </a:prstGeom>
          <a:noFill/>
        </p:spPr>
        <p:txBody>
          <a:bodyPr wrap="none" rtlCol="0">
            <a:spAutoFit/>
          </a:bodyPr>
          <a:lstStyle/>
          <a:p>
            <a:r>
              <a:rPr lang="en-IN" dirty="0" smtClean="0"/>
              <a:t>Metallic frame </a:t>
            </a:r>
            <a:endParaRPr lang="en-IN" dirty="0"/>
          </a:p>
        </p:txBody>
      </p:sp>
    </p:spTree>
    <p:extLst>
      <p:ext uri="{BB962C8B-B14F-4D97-AF65-F5344CB8AC3E}">
        <p14:creationId xmlns:p14="http://schemas.microsoft.com/office/powerpoint/2010/main" val="20023685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0" y="901521"/>
            <a:ext cx="3345275" cy="830997"/>
          </a:xfrm>
          <a:prstGeom prst="rect">
            <a:avLst/>
          </a:prstGeom>
          <a:noFill/>
        </p:spPr>
        <p:txBody>
          <a:bodyPr wrap="none" rtlCol="0">
            <a:spAutoFit/>
          </a:bodyPr>
          <a:lstStyle/>
          <a:p>
            <a:r>
              <a:rPr lang="en-IN" sz="4800" dirty="0" smtClean="0">
                <a:latin typeface="+mj-lt"/>
              </a:rPr>
              <a:t>SCHEMATIC</a:t>
            </a:r>
            <a:r>
              <a:rPr lang="en-IN" sz="2000" dirty="0" smtClean="0"/>
              <a:t>  </a:t>
            </a:r>
            <a:endParaRPr lang="en-IN"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0914" y="5349614"/>
            <a:ext cx="1235987" cy="731871"/>
          </a:xfrm>
          <a:prstGeom prst="rect">
            <a:avLst/>
          </a:prstGeom>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583543" y="1857829"/>
            <a:ext cx="7431314" cy="4300900"/>
          </a:xfrm>
          <a:prstGeom prst="rect">
            <a:avLst/>
          </a:prstGeom>
          <a:noFill/>
          <a:ln>
            <a:noFill/>
          </a:ln>
        </p:spPr>
      </p:pic>
    </p:spTree>
    <p:extLst>
      <p:ext uri="{BB962C8B-B14F-4D97-AF65-F5344CB8AC3E}">
        <p14:creationId xmlns:p14="http://schemas.microsoft.com/office/powerpoint/2010/main" val="24543948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FLOW CHART</a:t>
            </a:r>
            <a:endParaRPr lang="en-IN"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087" y="1799772"/>
            <a:ext cx="6574970" cy="449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188" y="5367924"/>
            <a:ext cx="1229800" cy="754030"/>
          </a:xfrm>
          <a:prstGeom prst="rect">
            <a:avLst/>
          </a:prstGeom>
        </p:spPr>
      </p:pic>
    </p:spTree>
    <p:extLst>
      <p:ext uri="{BB962C8B-B14F-4D97-AF65-F5344CB8AC3E}">
        <p14:creationId xmlns:p14="http://schemas.microsoft.com/office/powerpoint/2010/main" val="228723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ADVANTAGES</a:t>
            </a:r>
            <a:endParaRPr lang="en-GB" dirty="0"/>
          </a:p>
        </p:txBody>
      </p:sp>
      <p:sp>
        <p:nvSpPr>
          <p:cNvPr id="3" name="Content Placeholder 2"/>
          <p:cNvSpPr>
            <a:spLocks noGrp="1"/>
          </p:cNvSpPr>
          <p:nvPr>
            <p:ph idx="1"/>
          </p:nvPr>
        </p:nvSpPr>
        <p:spPr/>
        <p:txBody>
          <a:bodyPr>
            <a:normAutofit fontScale="92500" lnSpcReduction="10000"/>
          </a:bodyPr>
          <a:lstStyle/>
          <a:p>
            <a:pPr marL="342900" lvl="0" indent="-342900">
              <a:lnSpc>
                <a:spcPct val="115000"/>
              </a:lnSpc>
              <a:spcAft>
                <a:spcPts val="0"/>
              </a:spcAft>
              <a:buFont typeface="Symbol" panose="05050102010706020507" pitchFamily="18" charset="2"/>
              <a:buChar char=""/>
            </a:pPr>
            <a:r>
              <a:rPr lang="en-US" sz="2200" dirty="0">
                <a:ea typeface="Calibri" panose="020F0502020204030204" pitchFamily="34" charset="0"/>
                <a:cs typeface="Times New Roman" panose="02020603050405020304" pitchFamily="18" charset="0"/>
              </a:rPr>
              <a:t>Customer</a:t>
            </a:r>
            <a:endParaRPr lang="en-GB" sz="2200" dirty="0">
              <a:ea typeface="Calibri" panose="020F0502020204030204" pitchFamily="34" charset="0"/>
              <a:cs typeface="Times New Roman" panose="02020603050405020304" pitchFamily="18" charset="0"/>
            </a:endParaRPr>
          </a:p>
          <a:p>
            <a:pPr marL="516636" lvl="1" indent="-342900">
              <a:lnSpc>
                <a:spcPct val="115000"/>
              </a:lnSpc>
              <a:spcAft>
                <a:spcPts val="0"/>
              </a:spcAft>
              <a:buFont typeface="Wingdings" panose="05000000000000000000" pitchFamily="2" charset="2"/>
              <a:buChar char=""/>
            </a:pPr>
            <a:r>
              <a:rPr lang="en-US" sz="2200" dirty="0">
                <a:ea typeface="Calibri" panose="020F0502020204030204" pitchFamily="34" charset="0"/>
                <a:cs typeface="Times New Roman" panose="02020603050405020304" pitchFamily="18" charset="0"/>
              </a:rPr>
              <a:t>Increased convenience for </a:t>
            </a:r>
            <a:r>
              <a:rPr lang="en-US" sz="2200" dirty="0" smtClean="0">
                <a:ea typeface="Calibri" panose="020F0502020204030204" pitchFamily="34" charset="0"/>
                <a:cs typeface="Times New Roman" panose="02020603050405020304" pitchFamily="18" charset="0"/>
              </a:rPr>
              <a:t>customers</a:t>
            </a:r>
            <a:endParaRPr lang="en-GB" sz="2200" dirty="0">
              <a:ea typeface="Calibri" panose="020F0502020204030204" pitchFamily="34" charset="0"/>
              <a:cs typeface="Times New Roman" panose="02020603050405020304" pitchFamily="18" charset="0"/>
            </a:endParaRPr>
          </a:p>
          <a:p>
            <a:pPr marL="516636" lvl="1" indent="-342900">
              <a:lnSpc>
                <a:spcPct val="115000"/>
              </a:lnSpc>
              <a:spcAft>
                <a:spcPts val="0"/>
              </a:spcAft>
              <a:buFont typeface="Wingdings" panose="05000000000000000000" pitchFamily="2" charset="2"/>
              <a:buChar char=""/>
            </a:pPr>
            <a:r>
              <a:rPr lang="en-US" sz="2200" dirty="0">
                <a:ea typeface="Calibri" panose="020F0502020204030204" pitchFamily="34" charset="0"/>
                <a:cs typeface="Times New Roman" panose="02020603050405020304" pitchFamily="18" charset="0"/>
              </a:rPr>
              <a:t>Retailer</a:t>
            </a:r>
            <a:endParaRPr lang="en-GB" sz="2200" dirty="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200" dirty="0">
                <a:ea typeface="Calibri" panose="020F0502020204030204" pitchFamily="34" charset="0"/>
                <a:cs typeface="Times New Roman" panose="02020603050405020304" pitchFamily="18" charset="0"/>
              </a:rPr>
              <a:t>Saves time and </a:t>
            </a:r>
            <a:r>
              <a:rPr lang="en-US" sz="2200" dirty="0" smtClean="0">
                <a:ea typeface="Calibri" panose="020F0502020204030204" pitchFamily="34" charset="0"/>
                <a:cs typeface="Times New Roman" panose="02020603050405020304" pitchFamily="18" charset="0"/>
              </a:rPr>
              <a:t>fuel</a:t>
            </a:r>
            <a:endParaRPr lang="en-GB" sz="2200" dirty="0">
              <a:ea typeface="Calibri" panose="020F0502020204030204" pitchFamily="34" charset="0"/>
              <a:cs typeface="Times New Roman" panose="02020603050405020304" pitchFamily="18" charset="0"/>
            </a:endParaRPr>
          </a:p>
          <a:p>
            <a:pPr marL="516636" lvl="1" indent="-342900">
              <a:lnSpc>
                <a:spcPct val="115000"/>
              </a:lnSpc>
              <a:spcAft>
                <a:spcPts val="0"/>
              </a:spcAft>
              <a:buFont typeface="Wingdings" panose="05000000000000000000" pitchFamily="2" charset="2"/>
              <a:buChar char=""/>
            </a:pPr>
            <a:r>
              <a:rPr lang="en-US" sz="2200" dirty="0" smtClean="0">
                <a:ea typeface="Calibri" panose="020F0502020204030204" pitchFamily="34" charset="0"/>
                <a:cs typeface="Times New Roman" panose="02020603050405020304" pitchFamily="18" charset="0"/>
              </a:rPr>
              <a:t>Preserves </a:t>
            </a:r>
            <a:r>
              <a:rPr lang="en-US" sz="2200" dirty="0">
                <a:ea typeface="Calibri" panose="020F0502020204030204" pitchFamily="34" charset="0"/>
                <a:cs typeface="Times New Roman" panose="02020603050405020304" pitchFamily="18" charset="0"/>
              </a:rPr>
              <a:t>the customer </a:t>
            </a:r>
            <a:r>
              <a:rPr lang="en-US" sz="2200" dirty="0" smtClean="0">
                <a:ea typeface="Calibri" panose="020F0502020204030204" pitchFamily="34" charset="0"/>
                <a:cs typeface="Times New Roman" panose="02020603050405020304" pitchFamily="18" charset="0"/>
              </a:rPr>
              <a:t>loyalty</a:t>
            </a:r>
            <a:endParaRPr lang="en-GB" sz="2200" dirty="0">
              <a:ea typeface="Calibri" panose="020F0502020204030204" pitchFamily="34" charset="0"/>
              <a:cs typeface="Times New Roman" panose="02020603050405020304" pitchFamily="18" charset="0"/>
            </a:endParaRPr>
          </a:p>
          <a:p>
            <a:pPr marL="516636" lvl="1" indent="-342900">
              <a:lnSpc>
                <a:spcPct val="115000"/>
              </a:lnSpc>
              <a:spcAft>
                <a:spcPts val="0"/>
              </a:spcAft>
              <a:buFont typeface="Wingdings" panose="05000000000000000000" pitchFamily="2" charset="2"/>
              <a:buChar char=""/>
            </a:pPr>
            <a:r>
              <a:rPr lang="en-US" sz="2200" dirty="0">
                <a:ea typeface="Calibri" panose="020F0502020204030204" pitchFamily="34" charset="0"/>
                <a:cs typeface="Times New Roman" panose="02020603050405020304" pitchFamily="18" charset="0"/>
              </a:rPr>
              <a:t>No </a:t>
            </a:r>
            <a:r>
              <a:rPr lang="en-US" sz="2200" dirty="0" smtClean="0">
                <a:ea typeface="Calibri" panose="020F0502020204030204" pitchFamily="34" charset="0"/>
                <a:cs typeface="Times New Roman" panose="02020603050405020304" pitchFamily="18" charset="0"/>
              </a:rPr>
              <a:t>re-routing</a:t>
            </a:r>
            <a:endParaRPr lang="en-GB" sz="2200" dirty="0">
              <a:ea typeface="Calibri" panose="020F0502020204030204" pitchFamily="34" charset="0"/>
              <a:cs typeface="Times New Roman" panose="02020603050405020304" pitchFamily="18" charset="0"/>
            </a:endParaRPr>
          </a:p>
          <a:p>
            <a:pPr marL="516636" lvl="1" indent="-342900">
              <a:lnSpc>
                <a:spcPct val="115000"/>
              </a:lnSpc>
              <a:spcAft>
                <a:spcPts val="0"/>
              </a:spcAft>
              <a:buFont typeface="Wingdings" panose="05000000000000000000" pitchFamily="2" charset="2"/>
              <a:buChar char=""/>
            </a:pPr>
            <a:r>
              <a:rPr lang="en-US" sz="2200" dirty="0">
                <a:ea typeface="Calibri" panose="020F0502020204030204" pitchFamily="34" charset="0"/>
                <a:cs typeface="Times New Roman" panose="02020603050405020304" pitchFamily="18" charset="0"/>
              </a:rPr>
              <a:t>Saves cost to the </a:t>
            </a:r>
            <a:r>
              <a:rPr lang="en-US" sz="2200" dirty="0" smtClean="0">
                <a:ea typeface="Calibri" panose="020F0502020204030204" pitchFamily="34" charset="0"/>
                <a:cs typeface="Times New Roman" panose="02020603050405020304" pitchFamily="18" charset="0"/>
              </a:rPr>
              <a:t>retailer</a:t>
            </a:r>
            <a:endParaRPr lang="en-GB" sz="2200" dirty="0">
              <a:ea typeface="Calibri" panose="020F0502020204030204" pitchFamily="34" charset="0"/>
              <a:cs typeface="Times New Roman" panose="02020603050405020304" pitchFamily="18" charset="0"/>
            </a:endParaRPr>
          </a:p>
          <a:p>
            <a:pPr marL="342900" lvl="0" indent="-342900">
              <a:lnSpc>
                <a:spcPct val="115000"/>
              </a:lnSpc>
              <a:spcAft>
                <a:spcPts val="0"/>
              </a:spcAft>
              <a:buFont typeface="Symbol" panose="05050102010706020507" pitchFamily="18" charset="2"/>
              <a:buChar char=""/>
            </a:pPr>
            <a:r>
              <a:rPr lang="en-US" sz="2200" dirty="0">
                <a:ea typeface="Calibri" panose="020F0502020204030204" pitchFamily="34" charset="0"/>
                <a:cs typeface="Times New Roman" panose="02020603050405020304" pitchFamily="18" charset="0"/>
              </a:rPr>
              <a:t>Environment</a:t>
            </a:r>
            <a:endParaRPr lang="en-GB" sz="2200" dirty="0">
              <a:ea typeface="Calibri" panose="020F0502020204030204" pitchFamily="34" charset="0"/>
              <a:cs typeface="Times New Roman" panose="02020603050405020304" pitchFamily="18" charset="0"/>
            </a:endParaRPr>
          </a:p>
          <a:p>
            <a:pPr marL="516636" lvl="1" indent="-342900">
              <a:lnSpc>
                <a:spcPct val="115000"/>
              </a:lnSpc>
              <a:spcAft>
                <a:spcPts val="0"/>
              </a:spcAft>
              <a:buFont typeface="Wingdings" panose="05000000000000000000" pitchFamily="2" charset="2"/>
              <a:buChar char=""/>
            </a:pPr>
            <a:r>
              <a:rPr lang="en-US" sz="2200" dirty="0">
                <a:ea typeface="Calibri" panose="020F0502020204030204" pitchFamily="34" charset="0"/>
                <a:cs typeface="Times New Roman" panose="02020603050405020304" pitchFamily="18" charset="0"/>
              </a:rPr>
              <a:t>Reduces Greenhouse emissions as the transport industry contributes for 26% of greenhouse emissions </a:t>
            </a:r>
            <a:r>
              <a:rPr lang="en-US" sz="2200" dirty="0" smtClean="0">
                <a:ea typeface="Calibri" panose="020F0502020204030204" pitchFamily="34" charset="0"/>
                <a:cs typeface="Times New Roman" panose="02020603050405020304" pitchFamily="18" charset="0"/>
              </a:rPr>
              <a:t>worldwide</a:t>
            </a:r>
            <a:endParaRPr lang="en-GB" sz="2200" dirty="0">
              <a:ea typeface="Calibri" panose="020F0502020204030204" pitchFamily="34" charset="0"/>
              <a:cs typeface="Times New Roman" panose="02020603050405020304" pitchFamily="18"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26827655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IN" dirty="0" smtClean="0"/>
              <a:t>RESULTS</a:t>
            </a:r>
            <a:endParaRPr lang="en-IN" dirty="0"/>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0199" y="2271713"/>
            <a:ext cx="3048001" cy="278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8399" y="2290763"/>
            <a:ext cx="4267201" cy="278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
        <p:nvSpPr>
          <p:cNvPr id="21" name="TextBox 20"/>
          <p:cNvSpPr txBox="1"/>
          <p:nvPr/>
        </p:nvSpPr>
        <p:spPr>
          <a:xfrm>
            <a:off x="4610100" y="5438994"/>
            <a:ext cx="1665841" cy="369332"/>
          </a:xfrm>
          <a:prstGeom prst="rect">
            <a:avLst/>
          </a:prstGeom>
          <a:noFill/>
        </p:spPr>
        <p:txBody>
          <a:bodyPr wrap="none" rtlCol="0">
            <a:spAutoFit/>
          </a:bodyPr>
          <a:lstStyle/>
          <a:p>
            <a:r>
              <a:rPr lang="en-IN" dirty="0" smtClean="0"/>
              <a:t>PCB designing</a:t>
            </a:r>
            <a:endParaRPr lang="en-IN" dirty="0"/>
          </a:p>
        </p:txBody>
      </p:sp>
      <p:pic>
        <p:nvPicPr>
          <p:cNvPr id="7169"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7" y="2271713"/>
            <a:ext cx="3629024" cy="278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17664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1000" y="297019"/>
            <a:ext cx="6286500"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197600" y="5599691"/>
            <a:ext cx="3935693" cy="369332"/>
          </a:xfrm>
          <a:prstGeom prst="rect">
            <a:avLst/>
          </a:prstGeom>
          <a:noFill/>
        </p:spPr>
        <p:txBody>
          <a:bodyPr wrap="none" rtlCol="0">
            <a:spAutoFit/>
          </a:bodyPr>
          <a:lstStyle/>
          <a:p>
            <a:r>
              <a:rPr lang="en-IN" dirty="0" smtClean="0"/>
              <a:t>Launching instances using AWS EC2</a:t>
            </a:r>
            <a:endParaRPr lang="en-IN" dirty="0"/>
          </a:p>
        </p:txBody>
      </p:sp>
      <p:pic>
        <p:nvPicPr>
          <p:cNvPr id="11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8288" y="297019"/>
            <a:ext cx="31718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076203" y="5198703"/>
            <a:ext cx="4095993" cy="369332"/>
          </a:xfrm>
          <a:prstGeom prst="rect">
            <a:avLst/>
          </a:prstGeom>
          <a:noFill/>
        </p:spPr>
        <p:txBody>
          <a:bodyPr wrap="none" rtlCol="0">
            <a:spAutoFit/>
          </a:bodyPr>
          <a:lstStyle/>
          <a:p>
            <a:r>
              <a:rPr lang="en-IN" dirty="0" smtClean="0"/>
              <a:t>PCB mounted on to the metallic frame</a:t>
            </a:r>
            <a:endParaRPr lang="en-IN" dirty="0"/>
          </a:p>
        </p:txBody>
      </p:sp>
    </p:spTree>
    <p:extLst>
      <p:ext uri="{BB962C8B-B14F-4D97-AF65-F5344CB8AC3E}">
        <p14:creationId xmlns:p14="http://schemas.microsoft.com/office/powerpoint/2010/main" val="19460523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PROBLEM STATEMENT</a:t>
            </a:r>
            <a:endParaRPr lang="en-GB" dirty="0"/>
          </a:p>
        </p:txBody>
      </p:sp>
      <p:sp>
        <p:nvSpPr>
          <p:cNvPr id="3" name="Content Placeholder 2"/>
          <p:cNvSpPr>
            <a:spLocks noGrp="1"/>
          </p:cNvSpPr>
          <p:nvPr>
            <p:ph idx="1"/>
          </p:nvPr>
        </p:nvSpPr>
        <p:spPr>
          <a:xfrm>
            <a:off x="1084401" y="1845734"/>
            <a:ext cx="10058400" cy="4023360"/>
          </a:xfrm>
        </p:spPr>
        <p:txBody>
          <a:bodyPr>
            <a:normAutofit/>
          </a:bodyPr>
          <a:lstStyle/>
          <a:p>
            <a:pPr lvl="1">
              <a:buFont typeface="Wingdings" panose="05000000000000000000" pitchFamily="2" charset="2"/>
              <a:buChar char="Ø"/>
            </a:pPr>
            <a:endParaRPr lang="en-GB" sz="2000" dirty="0" smtClean="0"/>
          </a:p>
          <a:p>
            <a:pPr lvl="1">
              <a:buFont typeface="Wingdings" panose="05000000000000000000" pitchFamily="2" charset="2"/>
              <a:buChar char="Ø"/>
            </a:pPr>
            <a:endParaRPr lang="en-GB" sz="2000" dirty="0"/>
          </a:p>
          <a:p>
            <a:pPr lvl="1">
              <a:buFont typeface="Wingdings" panose="05000000000000000000" pitchFamily="2" charset="2"/>
              <a:buChar char="Ø"/>
            </a:pPr>
            <a:r>
              <a:rPr lang="en-GB" sz="2000" dirty="0" smtClean="0"/>
              <a:t>Recipients </a:t>
            </a:r>
            <a:r>
              <a:rPr lang="en-GB" sz="2000" dirty="0"/>
              <a:t>are unable to collect parcel during the delivery window</a:t>
            </a:r>
            <a:r>
              <a:rPr lang="en-GB" sz="2000" dirty="0" smtClean="0"/>
              <a:t>. </a:t>
            </a:r>
          </a:p>
          <a:p>
            <a:pPr lvl="1">
              <a:buFont typeface="Wingdings" panose="05000000000000000000" pitchFamily="2" charset="2"/>
              <a:buChar char="Ø"/>
            </a:pPr>
            <a:r>
              <a:rPr lang="en-GB" sz="2000" dirty="0"/>
              <a:t>30% parcels take more than one attempt to deliver</a:t>
            </a:r>
            <a:r>
              <a:rPr lang="en-GB" sz="2000" dirty="0" smtClean="0"/>
              <a:t>.</a:t>
            </a:r>
          </a:p>
          <a:p>
            <a:pPr lvl="1">
              <a:buFont typeface="Wingdings" panose="05000000000000000000" pitchFamily="2" charset="2"/>
              <a:buChar char="Ø"/>
            </a:pPr>
            <a:r>
              <a:rPr lang="en-GB" sz="2000" dirty="0"/>
              <a:t>Multiple time slots at </a:t>
            </a:r>
            <a:r>
              <a:rPr lang="en-GB" sz="2000" dirty="0" smtClean="0"/>
              <a:t>the same </a:t>
            </a:r>
            <a:r>
              <a:rPr lang="en-GB" sz="2000" dirty="0"/>
              <a:t>area</a:t>
            </a:r>
            <a:r>
              <a:rPr lang="en-GB" sz="2000" dirty="0" smtClean="0"/>
              <a:t>.</a:t>
            </a:r>
          </a:p>
          <a:p>
            <a:pPr lvl="1">
              <a:buFont typeface="Wingdings" panose="05000000000000000000" pitchFamily="2" charset="2"/>
              <a:buChar char="Ø"/>
            </a:pPr>
            <a:r>
              <a:rPr lang="en-GB" sz="2000" dirty="0"/>
              <a:t>Consignee location - annoying calls</a:t>
            </a:r>
            <a:r>
              <a:rPr lang="en-GB" sz="2000" dirty="0" smtClean="0"/>
              <a:t>.</a:t>
            </a:r>
          </a:p>
          <a:p>
            <a:pPr lvl="1">
              <a:buFont typeface="Wingdings" panose="05000000000000000000" pitchFamily="2" charset="2"/>
              <a:buChar char="Ø"/>
            </a:pPr>
            <a:r>
              <a:rPr lang="en-GB" sz="2000" dirty="0" smtClean="0"/>
              <a:t>There is a huge waste of time and money in order to do a successful delivery.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610056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68" y="824520"/>
            <a:ext cx="8853714" cy="381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634468" y="5103336"/>
            <a:ext cx="3425938" cy="369332"/>
          </a:xfrm>
          <a:prstGeom prst="rect">
            <a:avLst/>
          </a:prstGeom>
        </p:spPr>
        <p:txBody>
          <a:bodyPr wrap="none">
            <a:spAutoFit/>
          </a:bodyPr>
          <a:lstStyle/>
          <a:p>
            <a:r>
              <a:rPr lang="en-IN" dirty="0"/>
              <a:t>Deploying python on AWS EC2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1988480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944" y="660111"/>
            <a:ext cx="3260041" cy="4316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Content Placeholder 5" descr="C:\Users\sonal\AppData\Local\Microsoft\Windows\INetCache\Content.Word\IMG_20170529_145618_AO_HDR.JPG"/>
          <p:cNvPicPr>
            <a:picLocks/>
          </p:cNvPicPr>
          <p:nvPr/>
        </p:nvPicPr>
        <p:blipFill>
          <a:blip r:embed="rId4" cstate="print"/>
          <a:srcRect/>
          <a:stretch>
            <a:fillRect/>
          </a:stretch>
        </p:blipFill>
        <p:spPr bwMode="auto">
          <a:xfrm>
            <a:off x="5154116" y="660112"/>
            <a:ext cx="2244541" cy="2663660"/>
          </a:xfrm>
          <a:prstGeom prst="rect">
            <a:avLst/>
          </a:prstGeom>
          <a:noFill/>
          <a:ln w="9525">
            <a:noFill/>
            <a:miter lim="800000"/>
            <a:headEnd/>
            <a:tailEnd/>
          </a:ln>
        </p:spPr>
      </p:pic>
      <p:sp>
        <p:nvSpPr>
          <p:cNvPr id="4" name="Rectangle 3"/>
          <p:cNvSpPr/>
          <p:nvPr/>
        </p:nvSpPr>
        <p:spPr>
          <a:xfrm>
            <a:off x="5567010" y="3664857"/>
            <a:ext cx="5644494" cy="369332"/>
          </a:xfrm>
          <a:prstGeom prst="rect">
            <a:avLst/>
          </a:prstGeom>
        </p:spPr>
        <p:txBody>
          <a:bodyPr wrap="none">
            <a:spAutoFit/>
          </a:bodyPr>
          <a:lstStyle/>
          <a:p>
            <a:r>
              <a:rPr lang="en-IN" dirty="0"/>
              <a:t>Box ID displayed on the LCD of the IOT SMART BOX</a:t>
            </a:r>
          </a:p>
        </p:txBody>
      </p:sp>
      <p:sp>
        <p:nvSpPr>
          <p:cNvPr id="7" name="TextBox 6"/>
          <p:cNvSpPr txBox="1"/>
          <p:nvPr/>
        </p:nvSpPr>
        <p:spPr>
          <a:xfrm>
            <a:off x="957944" y="5486400"/>
            <a:ext cx="3757760" cy="369332"/>
          </a:xfrm>
          <a:prstGeom prst="rect">
            <a:avLst/>
          </a:prstGeom>
          <a:noFill/>
        </p:spPr>
        <p:txBody>
          <a:bodyPr wrap="none" rtlCol="0">
            <a:spAutoFit/>
          </a:bodyPr>
          <a:lstStyle/>
          <a:p>
            <a:r>
              <a:rPr lang="en-IN" dirty="0" smtClean="0"/>
              <a:t>Connecting to IOT ECLIPSE server</a:t>
            </a:r>
            <a:endParaRPr lang="en-IN" dirty="0"/>
          </a:p>
        </p:txBody>
      </p:sp>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6115" y="660111"/>
            <a:ext cx="2217057" cy="2663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35596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832" y="858994"/>
            <a:ext cx="5814567" cy="269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191" y="858994"/>
            <a:ext cx="3300866"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924915" y="4463588"/>
            <a:ext cx="2989943" cy="646331"/>
          </a:xfrm>
          <a:prstGeom prst="rect">
            <a:avLst/>
          </a:prstGeom>
          <a:noFill/>
        </p:spPr>
        <p:txBody>
          <a:bodyPr wrap="square" rtlCol="0">
            <a:spAutoFit/>
          </a:bodyPr>
          <a:lstStyle/>
          <a:p>
            <a:r>
              <a:rPr lang="en-IN" dirty="0" smtClean="0"/>
              <a:t>Authentication successful as the Box ID’s match</a:t>
            </a:r>
            <a:endParaRPr lang="en-IN" dirty="0"/>
          </a:p>
        </p:txBody>
      </p:sp>
    </p:spTree>
    <p:extLst>
      <p:ext uri="{BB962C8B-B14F-4D97-AF65-F5344CB8AC3E}">
        <p14:creationId xmlns:p14="http://schemas.microsoft.com/office/powerpoint/2010/main" val="1025170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37871" y="5290065"/>
            <a:ext cx="2656115" cy="369332"/>
          </a:xfrm>
          <a:prstGeom prst="rect">
            <a:avLst/>
          </a:prstGeom>
          <a:noFill/>
        </p:spPr>
        <p:txBody>
          <a:bodyPr wrap="square" rtlCol="0">
            <a:spAutoFit/>
          </a:bodyPr>
          <a:lstStyle/>
          <a:p>
            <a:r>
              <a:rPr lang="en-IN" dirty="0" smtClean="0"/>
              <a:t>IOT BOX is unlocked</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
        <p:nvSpPr>
          <p:cNvPr id="5" name="AutoShape 2" descr="Displaying s.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descr="C:\Users\sonal\AppData\Local\Microsoft\Windows\INetCache\Content.Word\IMG_20170529_145707_AO_HDR.JPG"/>
          <p:cNvPicPr/>
          <p:nvPr/>
        </p:nvPicPr>
        <p:blipFill>
          <a:blip r:embed="rId3" cstate="print"/>
          <a:srcRect/>
          <a:stretch>
            <a:fillRect/>
          </a:stretch>
        </p:blipFill>
        <p:spPr bwMode="auto">
          <a:xfrm>
            <a:off x="460375" y="986970"/>
            <a:ext cx="2380342" cy="2213429"/>
          </a:xfrm>
          <a:prstGeom prst="rect">
            <a:avLst/>
          </a:prstGeom>
          <a:noFill/>
          <a:ln w="9525">
            <a:noFill/>
            <a:miter lim="800000"/>
            <a:headEnd/>
            <a:tailEnd/>
          </a:ln>
        </p:spPr>
      </p:pic>
      <p:pic>
        <p:nvPicPr>
          <p:cNvPr id="61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799" y="986971"/>
            <a:ext cx="3403601" cy="3267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112000" y="4655065"/>
            <a:ext cx="3959738" cy="369332"/>
          </a:xfrm>
          <a:prstGeom prst="rect">
            <a:avLst/>
          </a:prstGeom>
          <a:noFill/>
        </p:spPr>
        <p:txBody>
          <a:bodyPr wrap="none" rtlCol="0">
            <a:spAutoFit/>
          </a:bodyPr>
          <a:lstStyle/>
          <a:p>
            <a:r>
              <a:rPr lang="en-IN" dirty="0" smtClean="0"/>
              <a:t>The delivery person drops the parcel </a:t>
            </a:r>
            <a:endParaRPr lang="en-IN" dirty="0"/>
          </a:p>
        </p:txBody>
      </p:sp>
      <p:pic>
        <p:nvPicPr>
          <p:cNvPr id="615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1963" y="948870"/>
            <a:ext cx="3830637" cy="38165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65088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Users\sonal\AppData\Local\Microsoft\Windows\INetCache\Content.Word\IMG_20170529_145744_AO_HDR.JPG"/>
          <p:cNvPicPr/>
          <p:nvPr/>
        </p:nvPicPr>
        <p:blipFill>
          <a:blip r:embed="rId2" cstate="print"/>
          <a:srcRect/>
          <a:stretch>
            <a:fillRect/>
          </a:stretch>
        </p:blipFill>
        <p:spPr bwMode="auto">
          <a:xfrm rot="16200000">
            <a:off x="1589318" y="-341087"/>
            <a:ext cx="3106058" cy="5152571"/>
          </a:xfrm>
          <a:prstGeom prst="rect">
            <a:avLst/>
          </a:prstGeom>
          <a:noFill/>
          <a:ln w="9525">
            <a:noFill/>
            <a:miter lim="800000"/>
            <a:headEnd/>
            <a:tailEnd/>
          </a:ln>
        </p:spPr>
      </p:pic>
      <p:sp>
        <p:nvSpPr>
          <p:cNvPr id="3" name="TextBox 2"/>
          <p:cNvSpPr txBox="1"/>
          <p:nvPr/>
        </p:nvSpPr>
        <p:spPr>
          <a:xfrm>
            <a:off x="1727201" y="4655065"/>
            <a:ext cx="3352800" cy="369332"/>
          </a:xfrm>
          <a:prstGeom prst="rect">
            <a:avLst/>
          </a:prstGeom>
          <a:noFill/>
        </p:spPr>
        <p:txBody>
          <a:bodyPr wrap="square" rtlCol="0">
            <a:spAutoFit/>
          </a:bodyPr>
          <a:lstStyle/>
          <a:p>
            <a:r>
              <a:rPr lang="en-IN" dirty="0" smtClean="0"/>
              <a:t>IOT BOX locked after 30 secs</a:t>
            </a:r>
            <a:endParaRPr lang="en-IN" dirty="0"/>
          </a:p>
        </p:txBody>
      </p:sp>
      <p:sp>
        <p:nvSpPr>
          <p:cNvPr id="4" name="TextBox 3"/>
          <p:cNvSpPr txBox="1"/>
          <p:nvPr/>
        </p:nvSpPr>
        <p:spPr>
          <a:xfrm>
            <a:off x="8216900" y="5024397"/>
            <a:ext cx="2129109" cy="369332"/>
          </a:xfrm>
          <a:prstGeom prst="rect">
            <a:avLst/>
          </a:prstGeom>
          <a:noFill/>
        </p:spPr>
        <p:txBody>
          <a:bodyPr wrap="none" rtlCol="0">
            <a:spAutoFit/>
          </a:bodyPr>
          <a:lstStyle/>
          <a:p>
            <a:r>
              <a:rPr lang="en-IN" dirty="0" smtClean="0"/>
              <a:t>IOT BOX is locked </a:t>
            </a:r>
            <a:endParaRPr lang="en-IN" dirty="0"/>
          </a:p>
        </p:txBody>
      </p:sp>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9480" y="682169"/>
            <a:ext cx="3219450"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24188950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716" y="837972"/>
            <a:ext cx="2562225"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769" y="837973"/>
            <a:ext cx="5605915" cy="3472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304754" y="4775200"/>
            <a:ext cx="2989943" cy="923330"/>
          </a:xfrm>
          <a:prstGeom prst="rect">
            <a:avLst/>
          </a:prstGeom>
          <a:noFill/>
        </p:spPr>
        <p:txBody>
          <a:bodyPr wrap="square" rtlCol="0">
            <a:spAutoFit/>
          </a:bodyPr>
          <a:lstStyle/>
          <a:p>
            <a:r>
              <a:rPr lang="en-IN" dirty="0" smtClean="0"/>
              <a:t>Authentication failed due to mismatch of the BOX ID’s</a:t>
            </a:r>
            <a:endParaRPr lang="en-IN"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3069977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273" y="580572"/>
            <a:ext cx="6805613" cy="5203786"/>
          </a:xfrm>
          <a:prstGeom prst="rect">
            <a:avLst/>
          </a:prstGeom>
        </p:spPr>
      </p:pic>
      <p:sp>
        <p:nvSpPr>
          <p:cNvPr id="4" name="TextBox 3"/>
          <p:cNvSpPr txBox="1"/>
          <p:nvPr/>
        </p:nvSpPr>
        <p:spPr>
          <a:xfrm>
            <a:off x="2241933" y="3962400"/>
            <a:ext cx="5750292" cy="369332"/>
          </a:xfrm>
          <a:prstGeom prst="rect">
            <a:avLst/>
          </a:prstGeom>
          <a:noFill/>
        </p:spPr>
        <p:txBody>
          <a:bodyPr wrap="none" rtlCol="0">
            <a:spAutoFit/>
          </a:bodyPr>
          <a:lstStyle/>
          <a:p>
            <a:r>
              <a:rPr lang="en-IN" dirty="0" smtClean="0"/>
              <a:t>On receiving the parcel the customer gets this message</a:t>
            </a:r>
            <a:endParaRPr lang="en-IN" dirty="0"/>
          </a:p>
        </p:txBody>
      </p:sp>
    </p:spTree>
    <p:extLst>
      <p:ext uri="{BB962C8B-B14F-4D97-AF65-F5344CB8AC3E}">
        <p14:creationId xmlns:p14="http://schemas.microsoft.com/office/powerpoint/2010/main" val="28401065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LIMITATION</a:t>
            </a:r>
            <a:endParaRPr lang="en-GB"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GB" dirty="0" smtClean="0"/>
              <a:t>Cash on delivery not available as of now.</a:t>
            </a:r>
          </a:p>
          <a:p>
            <a:pPr>
              <a:buFont typeface="Wingdings" panose="05000000000000000000" pitchFamily="2" charset="2"/>
              <a:buChar char="Ø"/>
            </a:pPr>
            <a:r>
              <a:rPr lang="en-GB" dirty="0" smtClean="0"/>
              <a:t>Packages over the size of 30*30*30 are not possible to accommodate in the IOT delivery box.</a:t>
            </a:r>
          </a:p>
          <a:p>
            <a:pPr>
              <a:buFont typeface="Wingdings" panose="05000000000000000000" pitchFamily="2" charset="2"/>
              <a:buChar char="Ø"/>
            </a:pPr>
            <a:r>
              <a:rPr lang="en-GB" dirty="0" smtClean="0"/>
              <a:t>Needs an internet connection.</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28789705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PROJECT GUIDES </a:t>
            </a:r>
            <a:endParaRPr lang="en-GB"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GB" sz="2800" dirty="0" smtClean="0"/>
              <a:t>Mr Surya </a:t>
            </a:r>
            <a:r>
              <a:rPr lang="en-GB" sz="2800" dirty="0" err="1" smtClean="0"/>
              <a:t>Varchasvi</a:t>
            </a:r>
            <a:r>
              <a:rPr lang="en-GB" sz="2800" dirty="0" smtClean="0"/>
              <a:t> </a:t>
            </a:r>
            <a:r>
              <a:rPr lang="en-GB" sz="2800" dirty="0"/>
              <a:t>D</a:t>
            </a:r>
          </a:p>
          <a:p>
            <a:pPr>
              <a:buFont typeface="Wingdings" panose="05000000000000000000" pitchFamily="2" charset="2"/>
              <a:buChar char="Ø"/>
            </a:pPr>
            <a:r>
              <a:rPr lang="en-GB" sz="2800" dirty="0" smtClean="0"/>
              <a:t>Ms Pooja Kenchetty P</a:t>
            </a:r>
            <a:endParaRPr lang="en-GB" sz="2800" dirty="0"/>
          </a:p>
          <a:p>
            <a:pPr>
              <a:buFont typeface="Wingdings" panose="05000000000000000000" pitchFamily="2" charset="2"/>
              <a:buChar char="Ø"/>
            </a:pPr>
            <a:r>
              <a:rPr lang="en-GB" sz="2800" dirty="0" smtClean="0"/>
              <a:t>Mr Harsha B K</a:t>
            </a:r>
          </a:p>
          <a:p>
            <a:pPr>
              <a:buFont typeface="Wingdings" panose="05000000000000000000" pitchFamily="2" charset="2"/>
              <a:buChar char="Ø"/>
            </a:pPr>
            <a:r>
              <a:rPr lang="en-GB" sz="2800" dirty="0" smtClean="0"/>
              <a:t>Ms Anuradha Kala</a:t>
            </a:r>
          </a:p>
          <a:p>
            <a:pPr marL="0" indent="0">
              <a:buNone/>
            </a:pPr>
            <a:endParaRPr lang="en-GB"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2795475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TEAM MEMBERS</a:t>
            </a:r>
            <a:endParaRPr lang="en-GB" dirty="0"/>
          </a:p>
        </p:txBody>
      </p:sp>
      <p:sp>
        <p:nvSpPr>
          <p:cNvPr id="3" name="Content Placeholder 2"/>
          <p:cNvSpPr>
            <a:spLocks noGrp="1"/>
          </p:cNvSpPr>
          <p:nvPr>
            <p:ph idx="1"/>
          </p:nvPr>
        </p:nvSpPr>
        <p:spPr/>
        <p:txBody>
          <a:bodyPr>
            <a:normAutofit/>
          </a:bodyPr>
          <a:lstStyle/>
          <a:p>
            <a:pPr lvl="0">
              <a:lnSpc>
                <a:spcPct val="115000"/>
              </a:lnSpc>
              <a:spcAft>
                <a:spcPts val="0"/>
              </a:spcAft>
              <a:buFont typeface="Wingdings" panose="05000000000000000000" pitchFamily="2" charset="2"/>
              <a:buChar char="Ø"/>
            </a:pPr>
            <a:r>
              <a:rPr lang="en-US" sz="2800" dirty="0">
                <a:ea typeface="Calibri" panose="020F0502020204030204" pitchFamily="34" charset="0"/>
                <a:cs typeface="Times New Roman" panose="02020603050405020304" pitchFamily="18" charset="0"/>
              </a:rPr>
              <a:t>Raghuveer V</a:t>
            </a:r>
            <a:endParaRPr lang="en-GB" sz="2800" dirty="0">
              <a:ea typeface="Calibri" panose="020F0502020204030204" pitchFamily="34" charset="0"/>
              <a:cs typeface="Times New Roman" panose="02020603050405020304" pitchFamily="18" charset="0"/>
            </a:endParaRPr>
          </a:p>
          <a:p>
            <a:pPr lvl="0">
              <a:lnSpc>
                <a:spcPct val="115000"/>
              </a:lnSpc>
              <a:spcAft>
                <a:spcPts val="0"/>
              </a:spcAft>
              <a:buFont typeface="Wingdings" panose="05000000000000000000" pitchFamily="2" charset="2"/>
              <a:buChar char="Ø"/>
            </a:pPr>
            <a:r>
              <a:rPr lang="en-US" sz="2800" dirty="0">
                <a:ea typeface="Calibri" panose="020F0502020204030204" pitchFamily="34" charset="0"/>
                <a:cs typeface="Times New Roman" panose="02020603050405020304" pitchFamily="18" charset="0"/>
              </a:rPr>
              <a:t>Rahul </a:t>
            </a:r>
            <a:r>
              <a:rPr lang="en-US" sz="2800" dirty="0" smtClean="0">
                <a:ea typeface="Calibri" panose="020F0502020204030204" pitchFamily="34" charset="0"/>
                <a:cs typeface="Times New Roman" panose="02020603050405020304" pitchFamily="18" charset="0"/>
              </a:rPr>
              <a:t>Prabhakar </a:t>
            </a:r>
            <a:endParaRPr lang="en-GB" sz="2800" dirty="0">
              <a:ea typeface="Calibri" panose="020F0502020204030204" pitchFamily="34" charset="0"/>
              <a:cs typeface="Times New Roman" panose="02020603050405020304" pitchFamily="18" charset="0"/>
            </a:endParaRPr>
          </a:p>
          <a:p>
            <a:pPr lvl="0">
              <a:lnSpc>
                <a:spcPct val="115000"/>
              </a:lnSpc>
              <a:spcAft>
                <a:spcPts val="0"/>
              </a:spcAft>
              <a:buFont typeface="Wingdings" panose="05000000000000000000" pitchFamily="2" charset="2"/>
              <a:buChar char="Ø"/>
            </a:pPr>
            <a:r>
              <a:rPr lang="en-US" sz="2800" dirty="0">
                <a:ea typeface="Calibri" panose="020F0502020204030204" pitchFamily="34" charset="0"/>
                <a:cs typeface="Times New Roman" panose="02020603050405020304" pitchFamily="18" charset="0"/>
              </a:rPr>
              <a:t>Roopashree BG</a:t>
            </a:r>
            <a:endParaRPr lang="en-GB" sz="2800" dirty="0">
              <a:ea typeface="Calibri" panose="020F0502020204030204" pitchFamily="34" charset="0"/>
              <a:cs typeface="Times New Roman" panose="02020603050405020304" pitchFamily="18" charset="0"/>
            </a:endParaRPr>
          </a:p>
          <a:p>
            <a:pPr lvl="0">
              <a:lnSpc>
                <a:spcPct val="115000"/>
              </a:lnSpc>
              <a:spcAft>
                <a:spcPts val="0"/>
              </a:spcAft>
              <a:buFont typeface="Wingdings" panose="05000000000000000000" pitchFamily="2" charset="2"/>
              <a:buChar char="Ø"/>
            </a:pPr>
            <a:r>
              <a:rPr lang="en-US" sz="2800" dirty="0">
                <a:ea typeface="Calibri" panose="020F0502020204030204" pitchFamily="34" charset="0"/>
                <a:cs typeface="Times New Roman" panose="02020603050405020304" pitchFamily="18" charset="0"/>
              </a:rPr>
              <a:t>Sonal Rakwal</a:t>
            </a:r>
            <a:endParaRPr lang="en-GB" sz="2800" dirty="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GB"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32938696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LITERATURE SURVEY</a:t>
            </a:r>
            <a:endParaRPr lang="en-IN" dirty="0"/>
          </a:p>
        </p:txBody>
      </p:sp>
      <p:sp>
        <p:nvSpPr>
          <p:cNvPr id="3" name="Content Placeholder 2"/>
          <p:cNvSpPr>
            <a:spLocks noGrp="1"/>
          </p:cNvSpPr>
          <p:nvPr>
            <p:ph idx="1"/>
          </p:nvPr>
        </p:nvSpPr>
        <p:spPr>
          <a:solidFill>
            <a:schemeClr val="bg1"/>
          </a:solidFill>
        </p:spPr>
        <p:txBody>
          <a:bodyPr>
            <a:normAutofit/>
          </a:bodyPr>
          <a:lstStyle/>
          <a:p>
            <a:pPr fontAlgn="t">
              <a:buFont typeface="Arial" panose="020B0604020202020204" pitchFamily="34" charset="0"/>
              <a:buChar char="•"/>
            </a:pPr>
            <a:r>
              <a:rPr lang="en-IN" dirty="0"/>
              <a:t> </a:t>
            </a:r>
            <a:r>
              <a:rPr lang="en-IN" dirty="0" err="1" smtClean="0"/>
              <a:t>Liying</a:t>
            </a:r>
            <a:r>
              <a:rPr lang="en-IN" dirty="0" smtClean="0"/>
              <a:t> Song;</a:t>
            </a:r>
            <a:r>
              <a:rPr lang="en-IN" dirty="0"/>
              <a:t> Jun Wang; Cong Liu; Qian </a:t>
            </a:r>
            <a:r>
              <a:rPr lang="en-IN" dirty="0" err="1" smtClean="0"/>
              <a:t>Bian</a:t>
            </a:r>
            <a:r>
              <a:rPr lang="en-IN" dirty="0" smtClean="0"/>
              <a:t>,   “</a:t>
            </a:r>
            <a:r>
              <a:rPr lang="en-IN" b="1" dirty="0" smtClean="0"/>
              <a:t>Quantifying </a:t>
            </a:r>
            <a:r>
              <a:rPr lang="en-IN" b="1" dirty="0"/>
              <a:t>benefits of alternative home delivery operations on transport in </a:t>
            </a:r>
            <a:r>
              <a:rPr lang="en-IN" b="1" dirty="0" smtClean="0"/>
              <a:t>China,”</a:t>
            </a:r>
            <a:r>
              <a:rPr lang="en-IN" dirty="0" smtClean="0"/>
              <a:t> </a:t>
            </a:r>
            <a:r>
              <a:rPr lang="en-IN" dirty="0"/>
              <a:t>16th International Conference on Control, Automation and Systems (</a:t>
            </a:r>
            <a:r>
              <a:rPr lang="en-IN" dirty="0" smtClean="0"/>
              <a:t>ICCAS) Year</a:t>
            </a:r>
            <a:r>
              <a:rPr lang="en-IN" dirty="0"/>
              <a:t>: </a:t>
            </a:r>
            <a:r>
              <a:rPr lang="en-IN" dirty="0" smtClean="0"/>
              <a:t>2016</a:t>
            </a:r>
          </a:p>
          <a:p>
            <a:pPr fontAlgn="t"/>
            <a:endParaRPr lang="en-IN" dirty="0"/>
          </a:p>
          <a:p>
            <a:pPr fontAlgn="t"/>
            <a:endParaRPr lang="en-IN" dirty="0" smtClean="0"/>
          </a:p>
          <a:p>
            <a:pPr fontAlgn="t">
              <a:buFont typeface="Arial" panose="020B0604020202020204" pitchFamily="34" charset="0"/>
              <a:buChar char="•"/>
            </a:pPr>
            <a:r>
              <a:rPr lang="en-IN" dirty="0"/>
              <a:t> Simon </a:t>
            </a:r>
            <a:r>
              <a:rPr lang="en-IN" dirty="0" err="1"/>
              <a:t>Holdorf</a:t>
            </a:r>
            <a:r>
              <a:rPr lang="en-IN" dirty="0"/>
              <a:t>; Hans-Dietrich </a:t>
            </a:r>
            <a:r>
              <a:rPr lang="en-IN" dirty="0" err="1" smtClean="0"/>
              <a:t>Haasis</a:t>
            </a:r>
            <a:r>
              <a:rPr lang="en-IN" dirty="0" smtClean="0"/>
              <a:t>, “</a:t>
            </a:r>
            <a:r>
              <a:rPr lang="en-IN" b="1" dirty="0" smtClean="0"/>
              <a:t>Last</a:t>
            </a:r>
            <a:r>
              <a:rPr lang="en-IN" b="1" dirty="0"/>
              <a:t> mile delivery concepts in E-Commerce an empirical </a:t>
            </a:r>
            <a:r>
              <a:rPr lang="en-IN" b="1" dirty="0" smtClean="0"/>
              <a:t>approach,” </a:t>
            </a:r>
            <a:r>
              <a:rPr lang="en-IN" dirty="0" smtClean="0"/>
              <a:t>The </a:t>
            </a:r>
            <a:r>
              <a:rPr lang="en-IN" dirty="0"/>
              <a:t>8th International Conference on Software, Knowledge, Information Management and Applications (SKIMA </a:t>
            </a:r>
            <a:r>
              <a:rPr lang="en-IN" dirty="0" smtClean="0"/>
              <a:t>2014)</a:t>
            </a:r>
            <a:r>
              <a:rPr lang="en-IN" dirty="0"/>
              <a:t> </a:t>
            </a:r>
            <a:r>
              <a:rPr lang="en-IN" dirty="0" smtClean="0"/>
              <a:t>  Year</a:t>
            </a:r>
            <a:r>
              <a:rPr lang="en-IN" dirty="0"/>
              <a:t>: 2014</a:t>
            </a:r>
          </a:p>
          <a:p>
            <a:pPr fontAlgn="t"/>
            <a:endParaRPr lang="en-IN" dirty="0" smtClean="0"/>
          </a:p>
          <a:p>
            <a:pPr>
              <a:buFont typeface="Arial" panose="020B0604020202020204" pitchFamily="34" charset="0"/>
              <a:buChar char="•"/>
            </a:pP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30052480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GOLDMAN SACHS SURVEY</a:t>
            </a:r>
            <a:endParaRPr lang="en-IN" dirty="0"/>
          </a:p>
        </p:txBody>
      </p:sp>
      <p:sp>
        <p:nvSpPr>
          <p:cNvPr id="5" name="Content Placeholder 4"/>
          <p:cNvSpPr>
            <a:spLocks noGrp="1"/>
          </p:cNvSpPr>
          <p:nvPr>
            <p:ph idx="1"/>
          </p:nvPr>
        </p:nvSpPr>
        <p:spPr/>
        <p:txBody>
          <a:bodyPr/>
          <a:lstStyle/>
          <a:p>
            <a:pPr>
              <a:buFont typeface="Wingdings" panose="05000000000000000000" pitchFamily="2" charset="2"/>
              <a:buChar char="§"/>
            </a:pPr>
            <a:r>
              <a:rPr lang="en-IN" dirty="0"/>
              <a:t>According to a study by Goldman Sachs, the e-commerce market is estimated to reach $300 billion in terms of sales by the year 2030 as compared to the current sales of $20 billion. The sector, is however, facing problems due to high costs &amp; inconsistencies associated with the last mile delivery process. If the e-commerce companies fail to deliver the product at the first go, it results in second or third delivery attempts leading to loss of time, money &amp; customer experience</a:t>
            </a:r>
            <a:r>
              <a:rPr lang="en-IN" dirty="0" smtClean="0"/>
              <a:t>.</a:t>
            </a:r>
          </a:p>
          <a:p>
            <a:pPr>
              <a:buFont typeface="Wingdings" panose="05000000000000000000" pitchFamily="2" charset="2"/>
              <a:buChar char="§"/>
            </a:pPr>
            <a:r>
              <a:rPr lang="en-IN" dirty="0"/>
              <a:t>Experts are of the opinion that for every 100 deliveries, a delivery boy needs to make around 140-150 visits. The ratio increases to 230-270 in case of reverse logistics, the process of handling returned or </a:t>
            </a:r>
            <a:r>
              <a:rPr lang="en-IN" dirty="0" smtClean="0"/>
              <a:t>rejected </a:t>
            </a:r>
            <a:r>
              <a:rPr lang="en-IN" dirty="0"/>
              <a:t>goods</a:t>
            </a:r>
            <a:r>
              <a:rPr lang="en-IN" dirty="0" smtClean="0"/>
              <a:t>.</a:t>
            </a:r>
          </a:p>
          <a:p>
            <a:pPr>
              <a:buFont typeface="Wingdings" panose="05000000000000000000" pitchFamily="2" charset="2"/>
              <a:buChar char="§"/>
            </a:pPr>
            <a:r>
              <a:rPr lang="en-IN" dirty="0"/>
              <a:t>These areas account for around 50 percent of the total traffic generated by the e-commerce companies in India.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2313977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WAY FORWARD </a:t>
            </a:r>
            <a:endParaRPr lang="en-GB" dirty="0"/>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IN" dirty="0"/>
              <a:t>India is struggling to solve the package delivery-related problems. The expectations of buyers are increasing and therefore it is necessary for e-commerce industry to come up with a robust delivery system</a:t>
            </a:r>
            <a:r>
              <a:rPr lang="en-IN" dirty="0" smtClean="0"/>
              <a:t>.</a:t>
            </a:r>
          </a:p>
          <a:p>
            <a:pPr>
              <a:buFont typeface="Wingdings" panose="05000000000000000000" pitchFamily="2" charset="2"/>
              <a:buChar char="Ø"/>
            </a:pPr>
            <a:r>
              <a:rPr lang="en-IN" dirty="0" smtClean="0"/>
              <a:t> </a:t>
            </a:r>
            <a:r>
              <a:rPr lang="en-IN" dirty="0"/>
              <a:t>To solve this problem, </a:t>
            </a:r>
            <a:r>
              <a:rPr lang="en-IN" dirty="0" smtClean="0"/>
              <a:t>we have come up with the IOT smart box. </a:t>
            </a:r>
          </a:p>
          <a:p>
            <a:pPr>
              <a:buFont typeface="Wingdings" panose="05000000000000000000" pitchFamily="2" charset="2"/>
              <a:buChar char="Ø"/>
            </a:pPr>
            <a:r>
              <a:rPr lang="en-GB" dirty="0" smtClean="0"/>
              <a:t>It is modular in design ,can be used in various places.</a:t>
            </a:r>
          </a:p>
          <a:p>
            <a:pPr>
              <a:buFont typeface="Wingdings" panose="05000000000000000000" pitchFamily="2" charset="2"/>
              <a:buChar char="Ø"/>
            </a:pPr>
            <a:r>
              <a:rPr lang="en-GB" dirty="0" smtClean="0"/>
              <a:t>Eliminates the possibility of missed deliveries .</a:t>
            </a:r>
            <a:endParaRPr lang="en-GB" sz="2200" dirty="0"/>
          </a:p>
          <a:p>
            <a:pPr marL="0" indent="0">
              <a:buNone/>
            </a:pPr>
            <a:endParaRPr lang="en-GB" sz="2800" dirty="0"/>
          </a:p>
          <a:p>
            <a:pPr marL="0" indent="0">
              <a:buNone/>
            </a:pPr>
            <a:endParaRPr lang="en-GB" sz="28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3099227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OVERVIEW </a:t>
            </a:r>
            <a:endParaRPr lang="en-IN" dirty="0"/>
          </a:p>
        </p:txBody>
      </p:sp>
      <p:sp>
        <p:nvSpPr>
          <p:cNvPr id="3" name="Content Placeholder 2"/>
          <p:cNvSpPr>
            <a:spLocks noGrp="1"/>
          </p:cNvSpPr>
          <p:nvPr>
            <p:ph idx="1"/>
          </p:nvPr>
        </p:nvSpPr>
        <p:spPr/>
        <p:txBody>
          <a:bodyPr numCol="2">
            <a:normAutofit/>
          </a:bodyPr>
          <a:lstStyle/>
          <a:p>
            <a:pPr marL="0" indent="0">
              <a:buNone/>
            </a:pPr>
            <a:r>
              <a:rPr lang="en-IN" b="1" dirty="0" smtClean="0"/>
              <a:t>Step: 1</a:t>
            </a:r>
            <a:endParaRPr lang="en-IN" b="1" dirty="0" smtClean="0"/>
          </a:p>
          <a:p>
            <a:pPr>
              <a:buFont typeface="Arial" panose="020B0604020202020204" pitchFamily="34" charset="0"/>
              <a:buChar char="•"/>
            </a:pPr>
            <a:r>
              <a:rPr lang="en-IN" dirty="0" smtClean="0"/>
              <a:t>Design Specification</a:t>
            </a:r>
          </a:p>
          <a:p>
            <a:pPr>
              <a:buFont typeface="Arial" panose="020B0604020202020204" pitchFamily="34" charset="0"/>
              <a:buChar char="•"/>
            </a:pPr>
            <a:r>
              <a:rPr lang="en-IN" dirty="0" smtClean="0"/>
              <a:t>Choosing the required components</a:t>
            </a:r>
          </a:p>
          <a:p>
            <a:pPr marL="0" indent="0">
              <a:buNone/>
            </a:pPr>
            <a:r>
              <a:rPr lang="en-IN" b="1" dirty="0" smtClean="0"/>
              <a:t>Step: 2</a:t>
            </a:r>
            <a:endParaRPr lang="en-IN" b="1" dirty="0" smtClean="0"/>
          </a:p>
          <a:p>
            <a:pPr>
              <a:buFont typeface="Arial" panose="020B0604020202020204" pitchFamily="34" charset="0"/>
              <a:buChar char="•"/>
            </a:pPr>
            <a:r>
              <a:rPr lang="en-IN" dirty="0" smtClean="0"/>
              <a:t>Box Design</a:t>
            </a:r>
          </a:p>
          <a:p>
            <a:pPr>
              <a:buFont typeface="Arial" panose="020B0604020202020204" pitchFamily="34" charset="0"/>
              <a:buChar char="•"/>
            </a:pPr>
            <a:r>
              <a:rPr lang="en-IN" dirty="0" smtClean="0"/>
              <a:t>Making the prototype of the Box</a:t>
            </a:r>
          </a:p>
          <a:p>
            <a:pPr>
              <a:buFont typeface="Arial" panose="020B0604020202020204" pitchFamily="34" charset="0"/>
              <a:buChar char="•"/>
            </a:pPr>
            <a:r>
              <a:rPr lang="en-IN" dirty="0" smtClean="0"/>
              <a:t>Coding Of  ESP8266 </a:t>
            </a:r>
            <a:r>
              <a:rPr lang="en-IN" dirty="0" err="1" smtClean="0"/>
              <a:t>Nodmcu</a:t>
            </a:r>
            <a:endParaRPr lang="en-IN" dirty="0" smtClean="0"/>
          </a:p>
          <a:p>
            <a:pPr marL="0" indent="0">
              <a:buNone/>
            </a:pPr>
            <a:r>
              <a:rPr lang="en-IN" b="1" dirty="0" smtClean="0"/>
              <a:t>Step: </a:t>
            </a:r>
            <a:r>
              <a:rPr lang="en-IN" b="1" dirty="0" smtClean="0"/>
              <a:t>3</a:t>
            </a:r>
            <a:endParaRPr lang="en-IN" b="1" dirty="0" smtClean="0"/>
          </a:p>
          <a:p>
            <a:pPr>
              <a:buFont typeface="Arial" panose="020B0604020202020204" pitchFamily="34" charset="0"/>
              <a:buChar char="•"/>
            </a:pPr>
            <a:r>
              <a:rPr lang="en-IN" dirty="0" smtClean="0"/>
              <a:t>Python coding </a:t>
            </a:r>
            <a:endParaRPr lang="en-IN" dirty="0"/>
          </a:p>
          <a:p>
            <a:pPr>
              <a:buFont typeface="Arial" panose="020B0604020202020204" pitchFamily="34" charset="0"/>
              <a:buChar char="•"/>
            </a:pPr>
            <a:r>
              <a:rPr lang="en-IN" dirty="0" smtClean="0"/>
              <a:t>Running it on a Local Server </a:t>
            </a:r>
          </a:p>
          <a:p>
            <a:pPr>
              <a:buFont typeface="Arial" panose="020B0604020202020204" pitchFamily="34" charset="0"/>
              <a:buChar char="•"/>
            </a:pPr>
            <a:r>
              <a:rPr lang="en-IN" dirty="0" smtClean="0"/>
              <a:t>SMS Gateway</a:t>
            </a:r>
          </a:p>
          <a:p>
            <a:pPr>
              <a:buFont typeface="Arial" panose="020B0604020202020204" pitchFamily="34" charset="0"/>
              <a:buChar char="•"/>
            </a:pPr>
            <a:r>
              <a:rPr lang="en-IN" dirty="0" smtClean="0"/>
              <a:t>Making of the Website</a:t>
            </a:r>
          </a:p>
          <a:p>
            <a:pPr marL="0" indent="0">
              <a:buNone/>
            </a:pPr>
            <a:r>
              <a:rPr lang="en-IN" b="1" dirty="0" smtClean="0"/>
              <a:t>  </a:t>
            </a:r>
            <a:r>
              <a:rPr lang="en-IN" b="1" dirty="0" smtClean="0"/>
              <a:t>Step: 4</a:t>
            </a:r>
            <a:endParaRPr lang="en-IN" b="1" dirty="0" smtClean="0"/>
          </a:p>
          <a:p>
            <a:pPr>
              <a:buFont typeface="Arial" panose="020B0604020202020204" pitchFamily="34" charset="0"/>
              <a:buChar char="•"/>
            </a:pPr>
            <a:r>
              <a:rPr lang="en-IN" dirty="0" smtClean="0"/>
              <a:t>Making of the metallic frame </a:t>
            </a:r>
          </a:p>
          <a:p>
            <a:pPr>
              <a:buFont typeface="Arial" panose="020B0604020202020204" pitchFamily="34" charset="0"/>
              <a:buChar char="•"/>
            </a:pPr>
            <a:r>
              <a:rPr lang="en-IN" dirty="0" smtClean="0"/>
              <a:t>Designing the PCB</a:t>
            </a:r>
          </a:p>
          <a:p>
            <a:pPr>
              <a:buFont typeface="Arial" panose="020B0604020202020204" pitchFamily="34" charset="0"/>
              <a:buChar char="•"/>
            </a:pPr>
            <a:r>
              <a:rPr lang="en-IN" dirty="0" smtClean="0"/>
              <a:t>CSS add on for the website</a:t>
            </a:r>
          </a:p>
          <a:p>
            <a:pPr>
              <a:buFont typeface="Arial" panose="020B0604020202020204" pitchFamily="34" charset="0"/>
              <a:buChar char="•"/>
            </a:pPr>
            <a:r>
              <a:rPr lang="en-IN" dirty="0" smtClean="0"/>
              <a:t>Deploying python code on AWS EC2</a:t>
            </a:r>
          </a:p>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446" y="5481742"/>
            <a:ext cx="1147557" cy="703604"/>
          </a:xfrm>
          <a:prstGeom prst="rect">
            <a:avLst/>
          </a:prstGeom>
        </p:spPr>
      </p:pic>
    </p:spTree>
    <p:extLst>
      <p:ext uri="{BB962C8B-B14F-4D97-AF65-F5344CB8AC3E}">
        <p14:creationId xmlns:p14="http://schemas.microsoft.com/office/powerpoint/2010/main" val="23781976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HARDWARE COMPONENTS USED</a:t>
            </a:r>
            <a:endParaRPr lang="en-GB" dirty="0"/>
          </a:p>
        </p:txBody>
      </p:sp>
      <p:sp>
        <p:nvSpPr>
          <p:cNvPr id="3" name="Content Placeholder 2"/>
          <p:cNvSpPr>
            <a:spLocks noGrp="1"/>
          </p:cNvSpPr>
          <p:nvPr>
            <p:ph idx="1"/>
          </p:nvPr>
        </p:nvSpPr>
        <p:spPr/>
        <p:txBody>
          <a:bodyPr>
            <a:normAutofit/>
          </a:bodyPr>
          <a:lstStyle/>
          <a:p>
            <a:pPr marL="0" indent="0">
              <a:buNone/>
            </a:pPr>
            <a:endParaRPr lang="en-GB" sz="2800" dirty="0" smtClean="0"/>
          </a:p>
          <a:p>
            <a:pPr>
              <a:buFont typeface="Wingdings" panose="05000000000000000000" pitchFamily="2" charset="2"/>
              <a:buChar char="ü"/>
            </a:pPr>
            <a:r>
              <a:rPr lang="en-GB" dirty="0" smtClean="0"/>
              <a:t>Regulator  LM7805</a:t>
            </a:r>
          </a:p>
          <a:p>
            <a:pPr>
              <a:buFont typeface="Wingdings" panose="05000000000000000000" pitchFamily="2" charset="2"/>
              <a:buChar char="ü"/>
            </a:pPr>
            <a:r>
              <a:rPr lang="en-GB" dirty="0" smtClean="0"/>
              <a:t>Capacitors 10uF</a:t>
            </a:r>
          </a:p>
          <a:p>
            <a:pPr>
              <a:buFont typeface="Wingdings" panose="05000000000000000000" pitchFamily="2" charset="2"/>
              <a:buChar char="ü"/>
            </a:pPr>
            <a:r>
              <a:rPr lang="en-GB" dirty="0" smtClean="0"/>
              <a:t>ESP8266 ESP-12E  </a:t>
            </a:r>
            <a:r>
              <a:rPr lang="en-GB" dirty="0" err="1" smtClean="0"/>
              <a:t>NodeMCU</a:t>
            </a:r>
            <a:r>
              <a:rPr lang="en-GB" dirty="0" smtClean="0"/>
              <a:t>   </a:t>
            </a:r>
          </a:p>
          <a:p>
            <a:pPr>
              <a:buFont typeface="Wingdings" panose="05000000000000000000" pitchFamily="2" charset="2"/>
              <a:buChar char="ü"/>
            </a:pPr>
            <a:r>
              <a:rPr lang="en-GB" dirty="0" smtClean="0"/>
              <a:t>12V relay</a:t>
            </a:r>
          </a:p>
          <a:p>
            <a:pPr>
              <a:buFont typeface="Wingdings" panose="05000000000000000000" pitchFamily="2" charset="2"/>
              <a:buChar char="ü"/>
            </a:pPr>
            <a:r>
              <a:rPr lang="en-GB" dirty="0" smtClean="0"/>
              <a:t>5V solenoid</a:t>
            </a:r>
          </a:p>
          <a:p>
            <a:pPr>
              <a:buFont typeface="Wingdings" panose="05000000000000000000" pitchFamily="2" charset="2"/>
              <a:buChar char="ü"/>
            </a:pPr>
            <a:r>
              <a:rPr lang="en-GB" dirty="0" smtClean="0"/>
              <a:t>IIC Module  (Inter –Integrated circuit)</a:t>
            </a:r>
          </a:p>
          <a:p>
            <a:pPr>
              <a:buFont typeface="Wingdings" panose="05000000000000000000" pitchFamily="2" charset="2"/>
              <a:buChar char="ü"/>
            </a:pPr>
            <a:r>
              <a:rPr lang="en-GB" dirty="0" smtClean="0"/>
              <a:t>LCD display 16*2 </a:t>
            </a:r>
          </a:p>
          <a:p>
            <a:pPr>
              <a:buFont typeface="Wingdings" panose="05000000000000000000" pitchFamily="2" charset="2"/>
              <a:buChar char="ü"/>
            </a:pPr>
            <a:endParaRPr lang="en-GB" dirty="0" smtClean="0"/>
          </a:p>
          <a:p>
            <a:pPr>
              <a:buFont typeface="Wingdings" panose="05000000000000000000" pitchFamily="2" charset="2"/>
              <a:buChar char="ü"/>
            </a:pPr>
            <a:endParaRPr lang="en-GB" dirty="0" smtClean="0"/>
          </a:p>
          <a:p>
            <a:pPr>
              <a:buFont typeface="Wingdings" panose="05000000000000000000" pitchFamily="2" charset="2"/>
              <a:buChar char="Ø"/>
            </a:pPr>
            <a:endParaRPr lang="en-GB" sz="28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1446" y="5481742"/>
            <a:ext cx="1147557" cy="703604"/>
          </a:xfrm>
          <a:prstGeom prst="rect">
            <a:avLst/>
          </a:prstGeom>
        </p:spPr>
      </p:pic>
    </p:spTree>
    <p:extLst>
      <p:ext uri="{BB962C8B-B14F-4D97-AF65-F5344CB8AC3E}">
        <p14:creationId xmlns:p14="http://schemas.microsoft.com/office/powerpoint/2010/main" val="20812843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DESIGN SPECIFICATION</a:t>
            </a:r>
            <a:endParaRPr lang="en-IN" dirty="0"/>
          </a:p>
        </p:txBody>
      </p:sp>
      <p:sp>
        <p:nvSpPr>
          <p:cNvPr id="3" name="Content Placeholder 2"/>
          <p:cNvSpPr>
            <a:spLocks noGrp="1"/>
          </p:cNvSpPr>
          <p:nvPr>
            <p:ph idx="1"/>
          </p:nvPr>
        </p:nvSpPr>
        <p:spPr/>
        <p:txBody>
          <a:bodyPr/>
          <a:lstStyle/>
          <a:p>
            <a:r>
              <a:rPr lang="en-IN" dirty="0" smtClean="0"/>
              <a:t>1. IOT BOX DESIGN: CAED design of the Box</a:t>
            </a:r>
          </a:p>
          <a:p>
            <a:endParaRPr lang="en-I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5793" y="2554515"/>
            <a:ext cx="6621236" cy="3396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3173" y="5383369"/>
            <a:ext cx="1307999" cy="801976"/>
          </a:xfrm>
          <a:prstGeom prst="rect">
            <a:avLst/>
          </a:prstGeom>
        </p:spPr>
      </p:pic>
    </p:spTree>
    <p:extLst>
      <p:ext uri="{BB962C8B-B14F-4D97-AF65-F5344CB8AC3E}">
        <p14:creationId xmlns:p14="http://schemas.microsoft.com/office/powerpoint/2010/main" val="3594892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783771"/>
            <a:ext cx="10058400" cy="5085323"/>
          </a:xfrm>
        </p:spPr>
        <p:txBody>
          <a:bodyPr/>
          <a:lstStyle/>
          <a:p>
            <a:endParaRPr lang="en-IN" dirty="0" smtClean="0"/>
          </a:p>
          <a:p>
            <a:r>
              <a:rPr lang="en-IN" dirty="0" smtClean="0"/>
              <a:t>2. SOLENOID</a:t>
            </a:r>
            <a:endParaRPr lang="en-IN" dirty="0"/>
          </a:p>
        </p:txBody>
      </p:sp>
      <p:pic>
        <p:nvPicPr>
          <p:cNvPr id="4" name="Picture 3" descr="C:\Users\sonal\Desktop\project\solenoid_12v_e9f00e14-98cc-4a58-857c-ca9543666f6d_1024x1024.jpg"/>
          <p:cNvPicPr/>
          <p:nvPr/>
        </p:nvPicPr>
        <p:blipFill>
          <a:blip r:embed="rId2"/>
          <a:srcRect/>
          <a:stretch>
            <a:fillRect/>
          </a:stretch>
        </p:blipFill>
        <p:spPr bwMode="auto">
          <a:xfrm>
            <a:off x="1069203" y="2075543"/>
            <a:ext cx="3952740" cy="3512457"/>
          </a:xfrm>
          <a:prstGeom prst="rect">
            <a:avLst/>
          </a:prstGeom>
          <a:noFill/>
          <a:ln w="9525">
            <a:noFill/>
            <a:miter lim="800000"/>
            <a:headEnd/>
            <a:tailEnd/>
          </a:ln>
        </p:spPr>
      </p:pic>
      <p:sp>
        <p:nvSpPr>
          <p:cNvPr id="5" name="TextBox 4"/>
          <p:cNvSpPr txBox="1"/>
          <p:nvPr/>
        </p:nvSpPr>
        <p:spPr>
          <a:xfrm>
            <a:off x="5399315" y="1967345"/>
            <a:ext cx="5312228" cy="3754874"/>
          </a:xfrm>
          <a:prstGeom prst="rect">
            <a:avLst/>
          </a:prstGeom>
          <a:noFill/>
        </p:spPr>
        <p:txBody>
          <a:bodyPr wrap="square" rtlCol="0">
            <a:spAutoFit/>
          </a:bodyPr>
          <a:lstStyle/>
          <a:p>
            <a:endParaRPr lang="en-IN" dirty="0" smtClean="0"/>
          </a:p>
          <a:p>
            <a:pPr marL="285750" indent="-285750">
              <a:buFont typeface="Arial" panose="020B0604020202020204" pitchFamily="34" charset="0"/>
              <a:buChar char="•"/>
            </a:pPr>
            <a:r>
              <a:rPr lang="en-IN" sz="2000" dirty="0"/>
              <a:t>Solenoids are a great way to induce linear motion for pushing, pulling or controlling switches and levers. </a:t>
            </a:r>
          </a:p>
          <a:p>
            <a:pPr marL="285750" indent="-285750">
              <a:buFont typeface="Arial" panose="020B0604020202020204" pitchFamily="34" charset="0"/>
              <a:buChar char="•"/>
            </a:pPr>
            <a:r>
              <a:rPr lang="en-IN" sz="2000" dirty="0" smtClean="0"/>
              <a:t>This </a:t>
            </a:r>
            <a:r>
              <a:rPr lang="en-IN" sz="2000" dirty="0"/>
              <a:t>smaller solenoid is designed to work directly with 5V which makes it a great match for embedded </a:t>
            </a:r>
            <a:r>
              <a:rPr lang="en-IN" sz="2000" dirty="0" smtClean="0"/>
              <a:t>projects.</a:t>
            </a:r>
            <a:endParaRPr lang="en-IN" sz="2000" dirty="0"/>
          </a:p>
          <a:p>
            <a:pPr marL="285750" indent="-285750">
              <a:buFont typeface="Arial" panose="020B0604020202020204" pitchFamily="34" charset="0"/>
              <a:buChar char="•"/>
            </a:pPr>
            <a:r>
              <a:rPr lang="en-IN" sz="2000" dirty="0" smtClean="0"/>
              <a:t>It </a:t>
            </a:r>
            <a:r>
              <a:rPr lang="en-IN" sz="2000" dirty="0"/>
              <a:t>has a throw of about 4.5mm and 2 M2 mounting holes on the </a:t>
            </a:r>
            <a:r>
              <a:rPr lang="en-IN" sz="2000" dirty="0" smtClean="0"/>
              <a:t>body.</a:t>
            </a:r>
          </a:p>
          <a:p>
            <a:pPr marL="285750" indent="-285750">
              <a:buFont typeface="Arial" panose="020B0604020202020204" pitchFamily="34" charset="0"/>
              <a:buChar char="•"/>
            </a:pPr>
            <a:r>
              <a:rPr lang="en-IN" sz="2000" dirty="0" smtClean="0"/>
              <a:t>The </a:t>
            </a:r>
            <a:r>
              <a:rPr lang="en-IN" sz="2000" dirty="0"/>
              <a:t>wire lead is about 2" long and is terminated with a 2-pin JST PH connector.</a:t>
            </a:r>
          </a:p>
          <a:p>
            <a:pPr marL="285750" indent="-285750">
              <a:buFont typeface="Arial" panose="020B0604020202020204" pitchFamily="34" charset="0"/>
              <a:buChar char="•"/>
            </a:pPr>
            <a:endParaRPr lang="en-IN" sz="2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3173" y="5397883"/>
            <a:ext cx="1307999" cy="801976"/>
          </a:xfrm>
          <a:prstGeom prst="rect">
            <a:avLst/>
          </a:prstGeom>
        </p:spPr>
      </p:pic>
    </p:spTree>
    <p:extLst>
      <p:ext uri="{BB962C8B-B14F-4D97-AF65-F5344CB8AC3E}">
        <p14:creationId xmlns:p14="http://schemas.microsoft.com/office/powerpoint/2010/main" val="2091402530"/>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tf00001236</Template>
  <TotalTime>1073</TotalTime>
  <Words>900</Words>
  <Application>Microsoft Office PowerPoint</Application>
  <PresentationFormat>Custom</PresentationFormat>
  <Paragraphs>136</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Retrospect</vt:lpstr>
      <vt:lpstr>IOT SMART BOX</vt:lpstr>
      <vt:lpstr>PROBLEM STATEMENT</vt:lpstr>
      <vt:lpstr>LITERATURE SURVEY</vt:lpstr>
      <vt:lpstr>GOLDMAN SACHS SURVEY</vt:lpstr>
      <vt:lpstr>THE WAY FORWARD </vt:lpstr>
      <vt:lpstr>OVERVIEW </vt:lpstr>
      <vt:lpstr> HARDWARE COMPONENTS USED</vt:lpstr>
      <vt:lpstr>DESIGN SPECIFICATION</vt:lpstr>
      <vt:lpstr>PowerPoint Presentation</vt:lpstr>
      <vt:lpstr>PowerPoint Presentation</vt:lpstr>
      <vt:lpstr>PowerPoint Presentation</vt:lpstr>
      <vt:lpstr>PowerPoint Presentation</vt:lpstr>
      <vt:lpstr>SOFTWARE USED</vt:lpstr>
      <vt:lpstr>BOX DESIGN</vt:lpstr>
      <vt:lpstr>PowerPoint Presentation</vt:lpstr>
      <vt:lpstr>FLOW CHART</vt:lpstr>
      <vt:lpstr>ADVANTAGES</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vt:lpstr>
      <vt:lpstr>PROJECT GUIDES </vt:lpstr>
      <vt:lpstr>TEAM MEMBERS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smart delivery box</dc:title>
  <dc:creator>Home1</dc:creator>
  <cp:lastModifiedBy>Roopa</cp:lastModifiedBy>
  <cp:revision>76</cp:revision>
  <dcterms:created xsi:type="dcterms:W3CDTF">2017-02-28T16:31:01Z</dcterms:created>
  <dcterms:modified xsi:type="dcterms:W3CDTF">2017-06-27T02:12:16Z</dcterms:modified>
</cp:coreProperties>
</file>